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Lst>
  <p:sldSz cy="6858000" cx="12192000"/>
  <p:notesSz cx="6858000" cy="9144000"/>
  <p:embeddedFontLst>
    <p:embeddedFont>
      <p:font typeface="Poppins"/>
      <p:regular r:id="rId17"/>
      <p:bold r:id="rId18"/>
      <p:italic r:id="rId19"/>
      <p:boldItalic r:id="rId20"/>
    </p:embeddedFont>
    <p:embeddedFont>
      <p:font typeface="Noto Sans Devanagari"/>
      <p:regular r:id="rId21"/>
      <p:bold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A642C08-0DDF-46DF-8123-51AF4C40E909}">
  <a:tblStyle styleId="{5A642C08-0DDF-46DF-8123-51AF4C40E909}"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oppins-boldItalic.fntdata"/><Relationship Id="rId11" Type="http://schemas.openxmlformats.org/officeDocument/2006/relationships/slide" Target="slides/slide5.xml"/><Relationship Id="rId22" Type="http://schemas.openxmlformats.org/officeDocument/2006/relationships/font" Target="fonts/NotoSansDevanagari-bold.fntdata"/><Relationship Id="rId10" Type="http://schemas.openxmlformats.org/officeDocument/2006/relationships/slide" Target="slides/slide4.xml"/><Relationship Id="rId21" Type="http://schemas.openxmlformats.org/officeDocument/2006/relationships/font" Target="fonts/NotoSansDevanagari-regular.fntdata"/><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Poppins-regular.fntdata"/><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font" Target="fonts/Poppins-italic.fntdata"/><Relationship Id="rId6" Type="http://schemas.openxmlformats.org/officeDocument/2006/relationships/notesMaster" Target="notesMasters/notesMaster1.xml"/><Relationship Id="rId18" Type="http://schemas.openxmlformats.org/officeDocument/2006/relationships/font" Target="fonts/Poppins-bold.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15.png"/><Relationship Id="rId9" Type="http://schemas.openxmlformats.org/officeDocument/2006/relationships/image" Target="../media/image2.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png"/><Relationship Id="rId8"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9.png"/><Relationship Id="rId5"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E293B"/>
        </a:solidFill>
      </p:bgPr>
    </p:bg>
    <p:spTree>
      <p:nvGrpSpPr>
        <p:cNvPr id="83" name="Shape 83"/>
        <p:cNvGrpSpPr/>
        <p:nvPr/>
      </p:nvGrpSpPr>
      <p:grpSpPr>
        <a:xfrm>
          <a:off x="0" y="0"/>
          <a:ext cx="0" cy="0"/>
          <a:chOff x="0" y="0"/>
          <a:chExt cx="0" cy="0"/>
        </a:xfrm>
      </p:grpSpPr>
      <p:pic>
        <p:nvPicPr>
          <p:cNvPr descr="image.png" id="84" name="Google Shape;84;p1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85" name="Google Shape;85;p13"/>
          <p:cNvSpPr txBox="1"/>
          <p:nvPr/>
        </p:nvSpPr>
        <p:spPr>
          <a:xfrm>
            <a:off x="1000363" y="2263229"/>
            <a:ext cx="10191273" cy="1645741"/>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5400" u="none" cap="none" strike="noStrike">
                <a:solidFill>
                  <a:srgbClr val="FFFFFF"/>
                </a:solidFill>
                <a:latin typeface="Poppins"/>
                <a:ea typeface="Poppins"/>
                <a:cs typeface="Poppins"/>
                <a:sym typeface="Poppins"/>
              </a:rPr>
              <a:t>अंतर्राष्ट्रीय राजनीति में यथार्थवाद</a:t>
            </a:r>
            <a:br>
              <a:rPr b="0" i="0" lang="en-US" sz="1800" u="none" cap="none" strike="noStrike">
                <a:solidFill>
                  <a:schemeClr val="dk1"/>
                </a:solidFill>
                <a:latin typeface="Calibri"/>
                <a:ea typeface="Calibri"/>
                <a:cs typeface="Calibri"/>
                <a:sym typeface="Calibri"/>
              </a:rPr>
            </a:br>
            <a:r>
              <a:rPr b="1" i="0" lang="en-US" sz="5400" u="none" cap="none" strike="noStrike">
                <a:solidFill>
                  <a:srgbClr val="FFFFFF"/>
                </a:solidFill>
                <a:latin typeface="Poppins"/>
                <a:ea typeface="Poppins"/>
                <a:cs typeface="Poppins"/>
                <a:sym typeface="Poppins"/>
              </a:rPr>
              <a:t> (Realism)</a:t>
            </a:r>
            <a:endParaRPr/>
          </a:p>
        </p:txBody>
      </p:sp>
      <p:sp>
        <p:nvSpPr>
          <p:cNvPr id="86" name="Google Shape;86;p13"/>
          <p:cNvSpPr txBox="1"/>
          <p:nvPr/>
        </p:nvSpPr>
        <p:spPr>
          <a:xfrm>
            <a:off x="1243012" y="4099470"/>
            <a:ext cx="9705975" cy="304800"/>
          </a:xfrm>
          <a:prstGeom prst="rect">
            <a:avLst/>
          </a:prstGeom>
          <a:noFill/>
          <a:ln>
            <a:noFill/>
          </a:ln>
        </p:spPr>
        <p:txBody>
          <a:bodyPr anchorCtr="0" anchor="t" bIns="0" lIns="0" spcFirstLastPara="1" rIns="0" wrap="square" tIns="0">
            <a:spAutoFit/>
          </a:bodyPr>
          <a:lstStyle/>
          <a:p>
            <a:pPr indent="0" lvl="0" marL="0" marR="0" rtl="0" algn="ctr">
              <a:lnSpc>
                <a:spcPct val="160000"/>
              </a:lnSpc>
              <a:spcBef>
                <a:spcPts val="0"/>
              </a:spcBef>
              <a:spcAft>
                <a:spcPts val="0"/>
              </a:spcAft>
              <a:buNone/>
            </a:pPr>
            <a:r>
              <a:rPr b="0" i="0" lang="en-US" sz="1500" u="none" cap="none" strike="noStrike">
                <a:solidFill>
                  <a:srgbClr val="E2E8F0"/>
                </a:solidFill>
                <a:latin typeface="Noto Sans Devanagari"/>
                <a:ea typeface="Noto Sans Devanagari"/>
                <a:cs typeface="Noto Sans Devanagari"/>
                <a:sym typeface="Noto Sans Devanagari"/>
              </a:rPr>
              <a:t>शक्ति, सुरक्षा और अराजकता का सिद्धांत</a:t>
            </a:r>
            <a:endParaRPr/>
          </a:p>
        </p:txBody>
      </p:sp>
      <p:sp>
        <p:nvSpPr>
          <p:cNvPr id="87" name="Google Shape;87;p13"/>
          <p:cNvSpPr txBox="1"/>
          <p:nvPr/>
        </p:nvSpPr>
        <p:spPr>
          <a:xfrm>
            <a:off x="6088500" y="4833000"/>
            <a:ext cx="6129000" cy="116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US" sz="3200">
                <a:solidFill>
                  <a:schemeClr val="lt1"/>
                </a:solidFill>
                <a:latin typeface="Calibri"/>
                <a:ea typeface="Calibri"/>
                <a:cs typeface="Calibri"/>
                <a:sym typeface="Calibri"/>
              </a:rPr>
              <a:t>Presented by ~</a:t>
            </a:r>
            <a:endParaRPr sz="3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3200">
                <a:solidFill>
                  <a:schemeClr val="lt1"/>
                </a:solidFill>
                <a:latin typeface="Calibri"/>
                <a:ea typeface="Calibri"/>
                <a:cs typeface="Calibri"/>
                <a:sym typeface="Calibri"/>
              </a:rPr>
              <a:t>Dr. Bharti Soni</a:t>
            </a:r>
            <a:endParaRPr sz="3200">
              <a:solidFill>
                <a:schemeClr val="lt1"/>
              </a:solidFill>
              <a:latin typeface="Calibri"/>
              <a:ea typeface="Calibri"/>
              <a:cs typeface="Calibri"/>
              <a:sym typeface="Calibri"/>
            </a:endParaRPr>
          </a:p>
        </p:txBody>
      </p:sp>
      <p:sp>
        <p:nvSpPr>
          <p:cNvPr id="88" name="Google Shape;88;p13"/>
          <p:cNvSpPr txBox="1"/>
          <p:nvPr/>
        </p:nvSpPr>
        <p:spPr>
          <a:xfrm>
            <a:off x="5508000" y="6534000"/>
            <a:ext cx="67095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89" name="Google Shape;89;p13"/>
          <p:cNvSpPr txBox="1"/>
          <p:nvPr/>
        </p:nvSpPr>
        <p:spPr>
          <a:xfrm>
            <a:off x="5197500" y="6002700"/>
            <a:ext cx="59940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US" sz="3200">
                <a:solidFill>
                  <a:schemeClr val="lt1"/>
                </a:solidFill>
                <a:latin typeface="Calibri"/>
                <a:ea typeface="Calibri"/>
                <a:cs typeface="Calibri"/>
                <a:sym typeface="Calibri"/>
              </a:rPr>
              <a:t>Department of Political Science</a:t>
            </a:r>
            <a:endParaRPr sz="32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pic>
        <p:nvPicPr>
          <p:cNvPr descr="image.png" id="216" name="Google Shape;216;p2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17" name="Google Shape;217;p22"/>
          <p:cNvSpPr txBox="1"/>
          <p:nvPr/>
        </p:nvSpPr>
        <p:spPr>
          <a:xfrm>
            <a:off x="1710451" y="2674590"/>
            <a:ext cx="8771096" cy="82287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5400" u="none" cap="none" strike="noStrike">
                <a:solidFill>
                  <a:srgbClr val="FFFFFF"/>
                </a:solidFill>
                <a:latin typeface="Poppins"/>
                <a:ea typeface="Poppins"/>
                <a:cs typeface="Poppins"/>
                <a:sym typeface="Poppins"/>
              </a:rPr>
              <a:t>भू-राजनीति और रणनीति</a:t>
            </a:r>
            <a:endParaRPr/>
          </a:p>
        </p:txBody>
      </p:sp>
      <p:sp>
        <p:nvSpPr>
          <p:cNvPr id="218" name="Google Shape;218;p22"/>
          <p:cNvSpPr txBox="1"/>
          <p:nvPr/>
        </p:nvSpPr>
        <p:spPr>
          <a:xfrm>
            <a:off x="1919287" y="3687960"/>
            <a:ext cx="8353425" cy="304800"/>
          </a:xfrm>
          <a:prstGeom prst="rect">
            <a:avLst/>
          </a:prstGeom>
          <a:noFill/>
          <a:ln>
            <a:noFill/>
          </a:ln>
        </p:spPr>
        <p:txBody>
          <a:bodyPr anchorCtr="0" anchor="t" bIns="0" lIns="0" spcFirstLastPara="1" rIns="0" wrap="square" tIns="0">
            <a:spAutoFit/>
          </a:bodyPr>
          <a:lstStyle/>
          <a:p>
            <a:pPr indent="0" lvl="0" marL="0" marR="0" rtl="0" algn="ctr">
              <a:lnSpc>
                <a:spcPct val="160000"/>
              </a:lnSpc>
              <a:spcBef>
                <a:spcPts val="0"/>
              </a:spcBef>
              <a:spcAft>
                <a:spcPts val="0"/>
              </a:spcAft>
              <a:buNone/>
            </a:pPr>
            <a:r>
              <a:rPr b="0" i="0" lang="en-US" sz="1500" u="none" cap="none" strike="noStrike">
                <a:solidFill>
                  <a:srgbClr val="E2E8F0"/>
                </a:solidFill>
                <a:latin typeface="Noto Sans Devanagari"/>
                <a:ea typeface="Noto Sans Devanagari"/>
                <a:cs typeface="Noto Sans Devanagari"/>
                <a:sym typeface="Noto Sans Devanagari"/>
              </a:rPr>
              <a:t>यथार्थवाद आज भी महान शक्तियों (Great Powers) के बीच की प्रतिस्पर्धा को समझने का सबसे सटीक लेंस प्रदान करता है।</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E293B"/>
        </a:solidFill>
      </p:bgPr>
    </p:bg>
    <p:spTree>
      <p:nvGrpSpPr>
        <p:cNvPr id="93" name="Shape 93"/>
        <p:cNvGrpSpPr/>
        <p:nvPr/>
      </p:nvGrpSpPr>
      <p:grpSpPr>
        <a:xfrm>
          <a:off x="0" y="0"/>
          <a:ext cx="0" cy="0"/>
          <a:chOff x="0" y="0"/>
          <a:chExt cx="0" cy="0"/>
        </a:xfrm>
      </p:grpSpPr>
      <p:pic>
        <p:nvPicPr>
          <p:cNvPr descr="image.png" id="94" name="Google Shape;94;p14"/>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95" name="Google Shape;95;p14"/>
          <p:cNvPicPr preferRelativeResize="0"/>
          <p:nvPr/>
        </p:nvPicPr>
        <p:blipFill rotWithShape="1">
          <a:blip r:embed="rId4">
            <a:alphaModFix/>
          </a:blip>
          <a:srcRect b="0" l="0" r="0" t="0"/>
          <a:stretch/>
        </p:blipFill>
        <p:spPr>
          <a:xfrm>
            <a:off x="571500" y="1996380"/>
            <a:ext cx="5286375" cy="4290119"/>
          </a:xfrm>
          <a:prstGeom prst="rect">
            <a:avLst/>
          </a:prstGeom>
          <a:noFill/>
          <a:ln>
            <a:noFill/>
          </a:ln>
        </p:spPr>
      </p:pic>
      <p:pic>
        <p:nvPicPr>
          <p:cNvPr descr="image.png" id="96" name="Google Shape;96;p14"/>
          <p:cNvPicPr preferRelativeResize="0"/>
          <p:nvPr/>
        </p:nvPicPr>
        <p:blipFill rotWithShape="1">
          <a:blip r:embed="rId5">
            <a:alphaModFix/>
          </a:blip>
          <a:srcRect b="0" l="0" r="0" t="0"/>
          <a:stretch/>
        </p:blipFill>
        <p:spPr>
          <a:xfrm>
            <a:off x="6334125" y="1996380"/>
            <a:ext cx="5286375" cy="4290119"/>
          </a:xfrm>
          <a:prstGeom prst="rect">
            <a:avLst/>
          </a:prstGeom>
          <a:noFill/>
          <a:ln>
            <a:noFill/>
          </a:ln>
        </p:spPr>
      </p:pic>
      <p:sp>
        <p:nvSpPr>
          <p:cNvPr id="97" name="Google Shape;97;p14"/>
          <p:cNvSpPr txBox="1"/>
          <p:nvPr/>
        </p:nvSpPr>
        <p:spPr>
          <a:xfrm>
            <a:off x="962025" y="2386905"/>
            <a:ext cx="4730591" cy="31998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2100" u="none" cap="none" strike="noStrike">
                <a:solidFill>
                  <a:srgbClr val="FCA5A5"/>
                </a:solidFill>
                <a:latin typeface="Poppins"/>
                <a:ea typeface="Poppins"/>
                <a:cs typeface="Poppins"/>
                <a:sym typeface="Poppins"/>
              </a:rPr>
              <a:t>मूल परिभाषा</a:t>
            </a:r>
            <a:endParaRPr/>
          </a:p>
        </p:txBody>
      </p:sp>
      <p:sp>
        <p:nvSpPr>
          <p:cNvPr id="98" name="Google Shape;98;p14"/>
          <p:cNvSpPr txBox="1"/>
          <p:nvPr/>
        </p:nvSpPr>
        <p:spPr>
          <a:xfrm>
            <a:off x="962025" y="2897385"/>
            <a:ext cx="4505325" cy="9144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500" u="none" cap="none" strike="noStrike">
                <a:solidFill>
                  <a:srgbClr val="E2E8F0"/>
                </a:solidFill>
                <a:latin typeface="Noto Sans Devanagari"/>
                <a:ea typeface="Noto Sans Devanagari"/>
                <a:cs typeface="Noto Sans Devanagari"/>
                <a:sym typeface="Noto Sans Devanagari"/>
              </a:rPr>
              <a:t>यथार्थवाद अंतर्राष्ट्रीय संबंधों (IR) का सबसे प्रभावी और प्राचीन सिद्धांत है। यह मानता है कि अंतर्राष्ट्रीय राजनीति 'शक्ति' और 'हितों' का एक निरंतर संघर्ष है।</a:t>
            </a:r>
            <a:endParaRPr/>
          </a:p>
        </p:txBody>
      </p:sp>
      <p:sp>
        <p:nvSpPr>
          <p:cNvPr id="99" name="Google Shape;99;p14"/>
          <p:cNvSpPr txBox="1"/>
          <p:nvPr/>
        </p:nvSpPr>
        <p:spPr>
          <a:xfrm>
            <a:off x="6724650" y="2386905"/>
            <a:ext cx="4730591" cy="31998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2100" u="none" cap="none" strike="noStrike">
                <a:solidFill>
                  <a:srgbClr val="FCA5A5"/>
                </a:solidFill>
                <a:latin typeface="Poppins"/>
                <a:ea typeface="Poppins"/>
                <a:cs typeface="Poppins"/>
                <a:sym typeface="Poppins"/>
              </a:rPr>
              <a:t>मुख्य केंद्र बिंदु</a:t>
            </a:r>
            <a:endParaRPr/>
          </a:p>
        </p:txBody>
      </p:sp>
      <p:sp>
        <p:nvSpPr>
          <p:cNvPr id="100" name="Google Shape;100;p14"/>
          <p:cNvSpPr txBox="1"/>
          <p:nvPr/>
        </p:nvSpPr>
        <p:spPr>
          <a:xfrm>
            <a:off x="6724650" y="2897385"/>
            <a:ext cx="4505325" cy="9144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500" u="none" cap="none" strike="noStrike">
                <a:solidFill>
                  <a:srgbClr val="E2E8F0"/>
                </a:solidFill>
                <a:latin typeface="Noto Sans Devanagari"/>
                <a:ea typeface="Noto Sans Devanagari"/>
                <a:cs typeface="Noto Sans Devanagari"/>
                <a:sym typeface="Noto Sans Devanagari"/>
              </a:rPr>
              <a:t>यह आदर्शवाद (Idealism) के विपरीत है। यथार्थवादी दुनिया को वैसी ही देखते हैं जैसी वह है, न कि जैसी उसे होना चाहिए। इसमें 'नैतिकता' के बजाय 'व्यावहारिकता' को प्राथमिकता दी जाती है।</a:t>
            </a:r>
            <a:endParaRPr/>
          </a:p>
        </p:txBody>
      </p:sp>
      <p:sp>
        <p:nvSpPr>
          <p:cNvPr id="101" name="Google Shape;101;p14"/>
          <p:cNvSpPr txBox="1"/>
          <p:nvPr/>
        </p:nvSpPr>
        <p:spPr>
          <a:xfrm>
            <a:off x="571500" y="571500"/>
            <a:ext cx="11601450" cy="5676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600" u="none" cap="none" strike="noStrike">
                <a:solidFill>
                  <a:srgbClr val="38BDF8"/>
                </a:solidFill>
                <a:latin typeface="Poppins"/>
                <a:ea typeface="Poppins"/>
                <a:cs typeface="Poppins"/>
                <a:sym typeface="Poppins"/>
              </a:rPr>
              <a:t>यथार्थवाद क्या है? (What is Realism?)</a:t>
            </a:r>
            <a:endParaRPr/>
          </a:p>
        </p:txBody>
      </p:sp>
      <p:sp>
        <p:nvSpPr>
          <p:cNvPr id="102" name="Google Shape;102;p14"/>
          <p:cNvSpPr/>
          <p:nvPr/>
        </p:nvSpPr>
        <p:spPr>
          <a:xfrm>
            <a:off x="571500" y="1310580"/>
            <a:ext cx="11049000" cy="19050"/>
          </a:xfrm>
          <a:prstGeom prst="rect">
            <a:avLst/>
          </a:prstGeom>
          <a:solidFill>
            <a:srgbClr val="33415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E293B"/>
        </a:solidFill>
      </p:bgPr>
    </p:bg>
    <p:spTree>
      <p:nvGrpSpPr>
        <p:cNvPr id="106" name="Shape 106"/>
        <p:cNvGrpSpPr/>
        <p:nvPr/>
      </p:nvGrpSpPr>
      <p:grpSpPr>
        <a:xfrm>
          <a:off x="0" y="0"/>
          <a:ext cx="0" cy="0"/>
          <a:chOff x="0" y="0"/>
          <a:chExt cx="0" cy="0"/>
        </a:xfrm>
      </p:grpSpPr>
      <p:pic>
        <p:nvPicPr>
          <p:cNvPr descr="image.png" id="107" name="Google Shape;107;p15"/>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108" name="Google Shape;108;p15"/>
          <p:cNvPicPr preferRelativeResize="0"/>
          <p:nvPr/>
        </p:nvPicPr>
        <p:blipFill rotWithShape="1">
          <a:blip r:embed="rId4">
            <a:alphaModFix/>
          </a:blip>
          <a:srcRect b="0" l="0" r="0" t="0"/>
          <a:stretch/>
        </p:blipFill>
        <p:spPr>
          <a:xfrm>
            <a:off x="571500" y="2321272"/>
            <a:ext cx="3492549" cy="3640335"/>
          </a:xfrm>
          <a:prstGeom prst="rect">
            <a:avLst/>
          </a:prstGeom>
          <a:noFill/>
          <a:ln>
            <a:noFill/>
          </a:ln>
        </p:spPr>
      </p:pic>
      <p:pic>
        <p:nvPicPr>
          <p:cNvPr descr="image.png" id="109" name="Google Shape;109;p15"/>
          <p:cNvPicPr preferRelativeResize="0"/>
          <p:nvPr/>
        </p:nvPicPr>
        <p:blipFill rotWithShape="1">
          <a:blip r:embed="rId5">
            <a:alphaModFix/>
          </a:blip>
          <a:srcRect b="0" l="0" r="0" t="0"/>
          <a:stretch/>
        </p:blipFill>
        <p:spPr>
          <a:xfrm>
            <a:off x="4349799" y="2321272"/>
            <a:ext cx="3492549" cy="3640335"/>
          </a:xfrm>
          <a:prstGeom prst="rect">
            <a:avLst/>
          </a:prstGeom>
          <a:noFill/>
          <a:ln>
            <a:noFill/>
          </a:ln>
        </p:spPr>
      </p:pic>
      <p:pic>
        <p:nvPicPr>
          <p:cNvPr descr="image.png" id="110" name="Google Shape;110;p15"/>
          <p:cNvPicPr preferRelativeResize="0"/>
          <p:nvPr/>
        </p:nvPicPr>
        <p:blipFill rotWithShape="1">
          <a:blip r:embed="rId6">
            <a:alphaModFix/>
          </a:blip>
          <a:srcRect b="0" l="0" r="0" t="0"/>
          <a:stretch/>
        </p:blipFill>
        <p:spPr>
          <a:xfrm>
            <a:off x="8128099" y="2321272"/>
            <a:ext cx="3492549" cy="3640335"/>
          </a:xfrm>
          <a:prstGeom prst="rect">
            <a:avLst/>
          </a:prstGeom>
          <a:noFill/>
          <a:ln>
            <a:noFill/>
          </a:ln>
        </p:spPr>
      </p:pic>
      <p:sp>
        <p:nvSpPr>
          <p:cNvPr id="111" name="Google Shape;111;p15"/>
          <p:cNvSpPr txBox="1"/>
          <p:nvPr/>
        </p:nvSpPr>
        <p:spPr>
          <a:xfrm>
            <a:off x="794225" y="3426172"/>
            <a:ext cx="3047099" cy="31998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2100" u="none" cap="none" strike="noStrike">
                <a:solidFill>
                  <a:srgbClr val="FCA5A5"/>
                </a:solidFill>
                <a:latin typeface="Poppins"/>
                <a:ea typeface="Poppins"/>
                <a:cs typeface="Poppins"/>
                <a:sym typeface="Poppins"/>
              </a:rPr>
              <a:t>Statism (राज्यवाद)</a:t>
            </a:r>
            <a:endParaRPr/>
          </a:p>
        </p:txBody>
      </p:sp>
      <p:sp>
        <p:nvSpPr>
          <p:cNvPr id="112" name="Google Shape;112;p15"/>
          <p:cNvSpPr txBox="1"/>
          <p:nvPr/>
        </p:nvSpPr>
        <p:spPr>
          <a:xfrm>
            <a:off x="866775" y="3936652"/>
            <a:ext cx="2901999" cy="1219200"/>
          </a:xfrm>
          <a:prstGeom prst="rect">
            <a:avLst/>
          </a:prstGeom>
          <a:noFill/>
          <a:ln>
            <a:noFill/>
          </a:ln>
        </p:spPr>
        <p:txBody>
          <a:bodyPr anchorCtr="0" anchor="t" bIns="0" lIns="0" spcFirstLastPara="1" rIns="0" wrap="square" tIns="0">
            <a:spAutoFit/>
          </a:bodyPr>
          <a:lstStyle/>
          <a:p>
            <a:pPr indent="0" lvl="0" marL="0" marR="0" rtl="0" algn="ctr">
              <a:lnSpc>
                <a:spcPct val="160000"/>
              </a:lnSpc>
              <a:spcBef>
                <a:spcPts val="0"/>
              </a:spcBef>
              <a:spcAft>
                <a:spcPts val="0"/>
              </a:spcAft>
              <a:buNone/>
            </a:pPr>
            <a:r>
              <a:rPr b="0" i="0" lang="en-US" sz="1500" u="none" cap="none" strike="noStrike">
                <a:solidFill>
                  <a:srgbClr val="E2E8F0"/>
                </a:solidFill>
                <a:latin typeface="Noto Sans Devanagari"/>
                <a:ea typeface="Noto Sans Devanagari"/>
                <a:cs typeface="Noto Sans Devanagari"/>
                <a:sym typeface="Noto Sans Devanagari"/>
              </a:rPr>
              <a:t>राज्य (State) ही अंतर्राष्ट्रीय राजनीति में मुख्य अभिनेता है। संप्रभुता (Sovereignty) सर्वोपरि है और राज्य के ऊपर कोई सत्ता नहीं है।</a:t>
            </a:r>
            <a:endParaRPr/>
          </a:p>
        </p:txBody>
      </p:sp>
      <p:sp>
        <p:nvSpPr>
          <p:cNvPr id="113" name="Google Shape;113;p15"/>
          <p:cNvSpPr txBox="1"/>
          <p:nvPr/>
        </p:nvSpPr>
        <p:spPr>
          <a:xfrm>
            <a:off x="4572524" y="3426172"/>
            <a:ext cx="3047099" cy="31998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2100" u="none" cap="none" strike="noStrike">
                <a:solidFill>
                  <a:srgbClr val="FCA5A5"/>
                </a:solidFill>
                <a:latin typeface="Poppins"/>
                <a:ea typeface="Poppins"/>
                <a:cs typeface="Poppins"/>
                <a:sym typeface="Poppins"/>
              </a:rPr>
              <a:t>Survival (अस्तित्व)</a:t>
            </a:r>
            <a:endParaRPr/>
          </a:p>
        </p:txBody>
      </p:sp>
      <p:sp>
        <p:nvSpPr>
          <p:cNvPr id="114" name="Google Shape;114;p15"/>
          <p:cNvSpPr txBox="1"/>
          <p:nvPr/>
        </p:nvSpPr>
        <p:spPr>
          <a:xfrm>
            <a:off x="4645074" y="3936652"/>
            <a:ext cx="2901999" cy="914400"/>
          </a:xfrm>
          <a:prstGeom prst="rect">
            <a:avLst/>
          </a:prstGeom>
          <a:noFill/>
          <a:ln>
            <a:noFill/>
          </a:ln>
        </p:spPr>
        <p:txBody>
          <a:bodyPr anchorCtr="0" anchor="t" bIns="0" lIns="0" spcFirstLastPara="1" rIns="0" wrap="square" tIns="0">
            <a:spAutoFit/>
          </a:bodyPr>
          <a:lstStyle/>
          <a:p>
            <a:pPr indent="0" lvl="0" marL="0" marR="0" rtl="0" algn="ctr">
              <a:lnSpc>
                <a:spcPct val="160000"/>
              </a:lnSpc>
              <a:spcBef>
                <a:spcPts val="0"/>
              </a:spcBef>
              <a:spcAft>
                <a:spcPts val="0"/>
              </a:spcAft>
              <a:buNone/>
            </a:pPr>
            <a:r>
              <a:rPr b="0" i="0" lang="en-US" sz="1500" u="none" cap="none" strike="noStrike">
                <a:solidFill>
                  <a:srgbClr val="E2E8F0"/>
                </a:solidFill>
                <a:latin typeface="Noto Sans Devanagari"/>
                <a:ea typeface="Noto Sans Devanagari"/>
                <a:cs typeface="Noto Sans Devanagari"/>
                <a:sym typeface="Noto Sans Devanagari"/>
              </a:rPr>
              <a:t>राज्य का प्राथमिक लक्ष्य अपना अस्तित्व बनाए रखना है। सुरक्षा सुनिश्चित करने के लिए अन्य सभी लक्ष्य गौण हैं।</a:t>
            </a:r>
            <a:endParaRPr/>
          </a:p>
        </p:txBody>
      </p:sp>
      <p:sp>
        <p:nvSpPr>
          <p:cNvPr id="115" name="Google Shape;115;p15"/>
          <p:cNvSpPr txBox="1"/>
          <p:nvPr/>
        </p:nvSpPr>
        <p:spPr>
          <a:xfrm>
            <a:off x="8350824" y="3426172"/>
            <a:ext cx="3047099" cy="63996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2100" u="none" cap="none" strike="noStrike">
                <a:solidFill>
                  <a:srgbClr val="FCA5A5"/>
                </a:solidFill>
                <a:latin typeface="Poppins"/>
                <a:ea typeface="Poppins"/>
                <a:cs typeface="Poppins"/>
                <a:sym typeface="Poppins"/>
              </a:rPr>
              <a:t>Self-Help (आत्म-सहायता)</a:t>
            </a:r>
            <a:endParaRPr/>
          </a:p>
        </p:txBody>
      </p:sp>
      <p:sp>
        <p:nvSpPr>
          <p:cNvPr id="116" name="Google Shape;116;p15"/>
          <p:cNvSpPr txBox="1"/>
          <p:nvPr/>
        </p:nvSpPr>
        <p:spPr>
          <a:xfrm>
            <a:off x="8423374" y="4256633"/>
            <a:ext cx="2901999" cy="1219200"/>
          </a:xfrm>
          <a:prstGeom prst="rect">
            <a:avLst/>
          </a:prstGeom>
          <a:noFill/>
          <a:ln>
            <a:noFill/>
          </a:ln>
        </p:spPr>
        <p:txBody>
          <a:bodyPr anchorCtr="0" anchor="t" bIns="0" lIns="0" spcFirstLastPara="1" rIns="0" wrap="square" tIns="0">
            <a:spAutoFit/>
          </a:bodyPr>
          <a:lstStyle/>
          <a:p>
            <a:pPr indent="0" lvl="0" marL="0" marR="0" rtl="0" algn="ctr">
              <a:lnSpc>
                <a:spcPct val="160000"/>
              </a:lnSpc>
              <a:spcBef>
                <a:spcPts val="0"/>
              </a:spcBef>
              <a:spcAft>
                <a:spcPts val="0"/>
              </a:spcAft>
              <a:buNone/>
            </a:pPr>
            <a:r>
              <a:rPr b="0" i="0" lang="en-US" sz="1500" u="none" cap="none" strike="noStrike">
                <a:solidFill>
                  <a:srgbClr val="E2E8F0"/>
                </a:solidFill>
                <a:latin typeface="Noto Sans Devanagari"/>
                <a:ea typeface="Noto Sans Devanagari"/>
                <a:cs typeface="Noto Sans Devanagari"/>
                <a:sym typeface="Noto Sans Devanagari"/>
              </a:rPr>
              <a:t>चूंकि कोई विश्व सरकार नहीं है, इसलिए अपनी सुरक्षा के लिए किसी और पर भरोसा नहीं किया जा सकता। राज्यों को अपनी मदद खुद करनी होगी।</a:t>
            </a:r>
            <a:endParaRPr/>
          </a:p>
        </p:txBody>
      </p:sp>
      <p:pic>
        <p:nvPicPr>
          <p:cNvPr descr="image.png" id="117" name="Google Shape;117;p15"/>
          <p:cNvPicPr preferRelativeResize="0"/>
          <p:nvPr/>
        </p:nvPicPr>
        <p:blipFill rotWithShape="1">
          <a:blip r:embed="rId7">
            <a:alphaModFix/>
          </a:blip>
          <a:srcRect b="0" l="0" r="0" t="0"/>
          <a:stretch/>
        </p:blipFill>
        <p:spPr>
          <a:xfrm>
            <a:off x="2079575" y="2626072"/>
            <a:ext cx="476250" cy="476250"/>
          </a:xfrm>
          <a:prstGeom prst="rect">
            <a:avLst/>
          </a:prstGeom>
          <a:noFill/>
          <a:ln>
            <a:noFill/>
          </a:ln>
        </p:spPr>
      </p:pic>
      <p:pic>
        <p:nvPicPr>
          <p:cNvPr descr="image.png" id="118" name="Google Shape;118;p15"/>
          <p:cNvPicPr preferRelativeResize="0"/>
          <p:nvPr/>
        </p:nvPicPr>
        <p:blipFill rotWithShape="1">
          <a:blip r:embed="rId8">
            <a:alphaModFix/>
          </a:blip>
          <a:srcRect b="0" l="0" r="0" t="0"/>
          <a:stretch/>
        </p:blipFill>
        <p:spPr>
          <a:xfrm>
            <a:off x="5857875" y="2626072"/>
            <a:ext cx="476250" cy="476250"/>
          </a:xfrm>
          <a:prstGeom prst="rect">
            <a:avLst/>
          </a:prstGeom>
          <a:noFill/>
          <a:ln>
            <a:noFill/>
          </a:ln>
        </p:spPr>
      </p:pic>
      <p:pic>
        <p:nvPicPr>
          <p:cNvPr descr="image.png" id="119" name="Google Shape;119;p15"/>
          <p:cNvPicPr preferRelativeResize="0"/>
          <p:nvPr/>
        </p:nvPicPr>
        <p:blipFill rotWithShape="1">
          <a:blip r:embed="rId9">
            <a:alphaModFix/>
          </a:blip>
          <a:srcRect b="0" l="0" r="0" t="0"/>
          <a:stretch/>
        </p:blipFill>
        <p:spPr>
          <a:xfrm>
            <a:off x="9664749" y="2626072"/>
            <a:ext cx="419100" cy="476250"/>
          </a:xfrm>
          <a:prstGeom prst="rect">
            <a:avLst/>
          </a:prstGeom>
          <a:noFill/>
          <a:ln>
            <a:noFill/>
          </a:ln>
        </p:spPr>
      </p:pic>
      <p:sp>
        <p:nvSpPr>
          <p:cNvPr id="120" name="Google Shape;120;p15"/>
          <p:cNvSpPr txBox="1"/>
          <p:nvPr/>
        </p:nvSpPr>
        <p:spPr>
          <a:xfrm>
            <a:off x="571500" y="571500"/>
            <a:ext cx="11601450" cy="5676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600" u="none" cap="none" strike="noStrike">
                <a:solidFill>
                  <a:srgbClr val="38BDF8"/>
                </a:solidFill>
                <a:latin typeface="Poppins"/>
                <a:ea typeface="Poppins"/>
                <a:cs typeface="Poppins"/>
                <a:sym typeface="Poppins"/>
              </a:rPr>
              <a:t>यथार्थवाद के 3 प्रमुख स्तंभ (The 3 S's)</a:t>
            </a:r>
            <a:endParaRPr/>
          </a:p>
        </p:txBody>
      </p:sp>
      <p:sp>
        <p:nvSpPr>
          <p:cNvPr id="121" name="Google Shape;121;p15"/>
          <p:cNvSpPr/>
          <p:nvPr/>
        </p:nvSpPr>
        <p:spPr>
          <a:xfrm>
            <a:off x="571500" y="1310580"/>
            <a:ext cx="11049000" cy="19050"/>
          </a:xfrm>
          <a:prstGeom prst="rect">
            <a:avLst/>
          </a:prstGeom>
          <a:solidFill>
            <a:srgbClr val="33415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E293B"/>
        </a:solidFill>
      </p:bgPr>
    </p:bg>
    <p:spTree>
      <p:nvGrpSpPr>
        <p:cNvPr id="125" name="Shape 125"/>
        <p:cNvGrpSpPr/>
        <p:nvPr/>
      </p:nvGrpSpPr>
      <p:grpSpPr>
        <a:xfrm>
          <a:off x="0" y="0"/>
          <a:ext cx="0" cy="0"/>
          <a:chOff x="0" y="0"/>
          <a:chExt cx="0" cy="0"/>
        </a:xfrm>
      </p:grpSpPr>
      <p:pic>
        <p:nvPicPr>
          <p:cNvPr descr="image.png" id="126" name="Google Shape;126;p1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27" name="Google Shape;127;p16"/>
          <p:cNvSpPr txBox="1"/>
          <p:nvPr/>
        </p:nvSpPr>
        <p:spPr>
          <a:xfrm>
            <a:off x="762000" y="762000"/>
            <a:ext cx="4650581" cy="109716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600" u="none" cap="none" strike="noStrike">
                <a:solidFill>
                  <a:srgbClr val="38BDF8"/>
                </a:solidFill>
                <a:latin typeface="Poppins"/>
                <a:ea typeface="Poppins"/>
                <a:cs typeface="Poppins"/>
                <a:sym typeface="Poppins"/>
              </a:rPr>
              <a:t>अराजकता (Anarchy)</a:t>
            </a:r>
            <a:endParaRPr/>
          </a:p>
        </p:txBody>
      </p:sp>
      <p:pic>
        <p:nvPicPr>
          <p:cNvPr descr="image.png" id="128" name="Google Shape;128;p16"/>
          <p:cNvPicPr preferRelativeResize="0"/>
          <p:nvPr/>
        </p:nvPicPr>
        <p:blipFill rotWithShape="1">
          <a:blip r:embed="rId4">
            <a:alphaModFix/>
          </a:blip>
          <a:srcRect b="0" l="0" r="0" t="0"/>
          <a:stretch/>
        </p:blipFill>
        <p:spPr>
          <a:xfrm>
            <a:off x="6238875" y="0"/>
            <a:ext cx="5953125" cy="6858000"/>
          </a:xfrm>
          <a:prstGeom prst="rect">
            <a:avLst/>
          </a:prstGeom>
          <a:noFill/>
          <a:ln>
            <a:noFill/>
          </a:ln>
        </p:spPr>
      </p:pic>
      <p:sp>
        <p:nvSpPr>
          <p:cNvPr id="129" name="Google Shape;129;p16"/>
          <p:cNvSpPr txBox="1"/>
          <p:nvPr/>
        </p:nvSpPr>
        <p:spPr>
          <a:xfrm>
            <a:off x="762000" y="2557462"/>
            <a:ext cx="4650581" cy="31998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2100" u="none" cap="none" strike="noStrike">
                <a:solidFill>
                  <a:srgbClr val="38BDF8"/>
                </a:solidFill>
                <a:latin typeface="Poppins"/>
                <a:ea typeface="Poppins"/>
                <a:cs typeface="Poppins"/>
                <a:sym typeface="Poppins"/>
              </a:rPr>
              <a:t>कोई केंद्रीय सत्ता नहीं</a:t>
            </a:r>
            <a:endParaRPr/>
          </a:p>
        </p:txBody>
      </p:sp>
      <p:sp>
        <p:nvSpPr>
          <p:cNvPr id="130" name="Google Shape;130;p16"/>
          <p:cNvSpPr txBox="1"/>
          <p:nvPr/>
        </p:nvSpPr>
        <p:spPr>
          <a:xfrm>
            <a:off x="762000" y="3210817"/>
            <a:ext cx="4429125" cy="6096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500" u="none" cap="none" strike="noStrike">
                <a:solidFill>
                  <a:srgbClr val="E2E8F0"/>
                </a:solidFill>
                <a:latin typeface="Noto Sans Devanagari"/>
                <a:ea typeface="Noto Sans Devanagari"/>
                <a:cs typeface="Noto Sans Devanagari"/>
                <a:sym typeface="Noto Sans Devanagari"/>
              </a:rPr>
              <a:t>यथार्थवाद में 'अराजकता' का अर्थ अव्यवस्था नहीं, बल्कि एक केंद्रीय विश्व सरकार की अनुपस्थिति है।</a:t>
            </a:r>
            <a:endParaRPr/>
          </a:p>
        </p:txBody>
      </p:sp>
      <p:sp>
        <p:nvSpPr>
          <p:cNvPr id="131" name="Google Shape;131;p16"/>
          <p:cNvSpPr txBox="1"/>
          <p:nvPr/>
        </p:nvSpPr>
        <p:spPr>
          <a:xfrm>
            <a:off x="762000" y="4210942"/>
            <a:ext cx="4650581" cy="31998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2100" u="none" cap="none" strike="noStrike">
                <a:solidFill>
                  <a:srgbClr val="FBBF24"/>
                </a:solidFill>
                <a:latin typeface="Poppins"/>
                <a:ea typeface="Poppins"/>
                <a:cs typeface="Poppins"/>
                <a:sym typeface="Poppins"/>
              </a:rPr>
              <a:t>शक्ति ही सत्य है</a:t>
            </a:r>
            <a:endParaRPr/>
          </a:p>
        </p:txBody>
      </p:sp>
      <p:sp>
        <p:nvSpPr>
          <p:cNvPr id="132" name="Google Shape;132;p16"/>
          <p:cNvSpPr txBox="1"/>
          <p:nvPr/>
        </p:nvSpPr>
        <p:spPr>
          <a:xfrm>
            <a:off x="762000" y="4864298"/>
            <a:ext cx="4429125" cy="9144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500" u="none" cap="none" strike="noStrike">
                <a:solidFill>
                  <a:srgbClr val="E2E8F0"/>
                </a:solidFill>
                <a:latin typeface="Noto Sans Devanagari"/>
                <a:ea typeface="Noto Sans Devanagari"/>
                <a:cs typeface="Noto Sans Devanagari"/>
                <a:sym typeface="Noto Sans Devanagari"/>
              </a:rPr>
              <a:t>इस अराजक व्यवस्था में, युद्ध हमेशा एक संभावना है। मजबूत राज्य अपनी इच्छा थोपते हैं, और कमजोर राज्य वही सहते हैं जो उन्हें सहना पड़ता है। यह 'जंगल का कानून' जैसा है।</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E293B"/>
        </a:solidFill>
      </p:bgPr>
    </p:bg>
    <p:spTree>
      <p:nvGrpSpPr>
        <p:cNvPr id="136" name="Shape 136"/>
        <p:cNvGrpSpPr/>
        <p:nvPr/>
      </p:nvGrpSpPr>
      <p:grpSpPr>
        <a:xfrm>
          <a:off x="0" y="0"/>
          <a:ext cx="0" cy="0"/>
          <a:chOff x="0" y="0"/>
          <a:chExt cx="0" cy="0"/>
        </a:xfrm>
      </p:grpSpPr>
      <p:pic>
        <p:nvPicPr>
          <p:cNvPr descr="image.png" id="137" name="Google Shape;137;p1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38" name="Google Shape;138;p17"/>
          <p:cNvSpPr txBox="1"/>
          <p:nvPr/>
        </p:nvSpPr>
        <p:spPr>
          <a:xfrm>
            <a:off x="1905000" y="2133600"/>
            <a:ext cx="8382000" cy="24003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0" i="1" lang="en-US" sz="3150" u="none" cap="none" strike="noStrike">
                <a:solidFill>
                  <a:srgbClr val="FBBF24"/>
                </a:solidFill>
                <a:latin typeface="Poppins"/>
                <a:ea typeface="Poppins"/>
                <a:cs typeface="Poppins"/>
                <a:sym typeface="Poppins"/>
              </a:rPr>
              <a:t> "अंतर्राष्ट्रीय राजनीति, सभी राजनीति की तरह, शक्ति के लिए संघर्ष है।"</a:t>
            </a:r>
            <a:br>
              <a:rPr b="0" i="0" lang="en-US" sz="1800" u="none" cap="none" strike="noStrike">
                <a:solidFill>
                  <a:schemeClr val="dk1"/>
                </a:solidFill>
                <a:latin typeface="Calibri"/>
                <a:ea typeface="Calibri"/>
                <a:cs typeface="Calibri"/>
                <a:sym typeface="Calibri"/>
              </a:rPr>
            </a:br>
            <a:r>
              <a:rPr b="0" i="1" lang="en-US" sz="3150" u="none" cap="none" strike="noStrike">
                <a:solidFill>
                  <a:srgbClr val="FBBF24"/>
                </a:solidFill>
                <a:latin typeface="Poppins"/>
                <a:ea typeface="Poppins"/>
                <a:cs typeface="Poppins"/>
                <a:sym typeface="Poppins"/>
              </a:rPr>
              <a:t> (International politics is a struggle for power.) </a:t>
            </a:r>
            <a:endParaRPr/>
          </a:p>
        </p:txBody>
      </p:sp>
      <p:sp>
        <p:nvSpPr>
          <p:cNvPr id="139" name="Google Shape;139;p17"/>
          <p:cNvSpPr txBox="1"/>
          <p:nvPr/>
        </p:nvSpPr>
        <p:spPr>
          <a:xfrm>
            <a:off x="4143375" y="4819650"/>
            <a:ext cx="3905250" cy="3048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0" i="1" lang="en-US" sz="1800" u="none" cap="none" strike="noStrike">
                <a:solidFill>
                  <a:srgbClr val="94A3B8"/>
                </a:solidFill>
                <a:latin typeface="Noto Sans Devanagari"/>
                <a:ea typeface="Noto Sans Devanagari"/>
                <a:cs typeface="Noto Sans Devanagari"/>
                <a:sym typeface="Noto Sans Devanagari"/>
              </a:rPr>
              <a:t>— हंस जे. मॉर्गेंथाउ (Hans J. Morgenthau)</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E293B"/>
        </a:solidFill>
      </p:bgPr>
    </p:bg>
    <p:spTree>
      <p:nvGrpSpPr>
        <p:cNvPr id="143" name="Shape 143"/>
        <p:cNvGrpSpPr/>
        <p:nvPr/>
      </p:nvGrpSpPr>
      <p:grpSpPr>
        <a:xfrm>
          <a:off x="0" y="0"/>
          <a:ext cx="0" cy="0"/>
          <a:chOff x="0" y="0"/>
          <a:chExt cx="0" cy="0"/>
        </a:xfrm>
      </p:grpSpPr>
      <p:pic>
        <p:nvPicPr>
          <p:cNvPr descr="image.png" id="144" name="Google Shape;144;p1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45" name="Google Shape;145;p18"/>
          <p:cNvSpPr/>
          <p:nvPr/>
        </p:nvSpPr>
        <p:spPr>
          <a:xfrm>
            <a:off x="571500" y="3429000"/>
            <a:ext cx="11049000" cy="38100"/>
          </a:xfrm>
          <a:prstGeom prst="roundRect">
            <a:avLst>
              <a:gd fmla="val 16667" name="adj"/>
            </a:avLst>
          </a:prstGeom>
          <a:solidFill>
            <a:srgbClr val="47556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46" name="Google Shape;146;p18"/>
          <p:cNvSpPr/>
          <p:nvPr/>
        </p:nvSpPr>
        <p:spPr>
          <a:xfrm>
            <a:off x="1533525" y="3286125"/>
            <a:ext cx="285750" cy="285750"/>
          </a:xfrm>
          <a:prstGeom prst="roundRect">
            <a:avLst>
              <a:gd fmla="val 16667" name="adj"/>
            </a:avLst>
          </a:prstGeom>
          <a:solidFill>
            <a:srgbClr val="38BDF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47" name="Google Shape;147;p18"/>
          <p:cNvSpPr txBox="1"/>
          <p:nvPr/>
        </p:nvSpPr>
        <p:spPr>
          <a:xfrm>
            <a:off x="516254" y="3762375"/>
            <a:ext cx="2320290" cy="31998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2100" u="none" cap="none" strike="noStrike">
                <a:solidFill>
                  <a:srgbClr val="FCA5A5"/>
                </a:solidFill>
                <a:latin typeface="Poppins"/>
                <a:ea typeface="Poppins"/>
                <a:cs typeface="Poppins"/>
                <a:sym typeface="Poppins"/>
              </a:rPr>
              <a:t>थ्यूसीडाइड्स</a:t>
            </a:r>
            <a:endParaRPr/>
          </a:p>
        </p:txBody>
      </p:sp>
      <p:sp>
        <p:nvSpPr>
          <p:cNvPr id="148" name="Google Shape;148;p18"/>
          <p:cNvSpPr txBox="1"/>
          <p:nvPr/>
        </p:nvSpPr>
        <p:spPr>
          <a:xfrm>
            <a:off x="571500" y="4272855"/>
            <a:ext cx="2209800" cy="914400"/>
          </a:xfrm>
          <a:prstGeom prst="rect">
            <a:avLst/>
          </a:prstGeom>
          <a:noFill/>
          <a:ln>
            <a:noFill/>
          </a:ln>
        </p:spPr>
        <p:txBody>
          <a:bodyPr anchorCtr="0" anchor="t" bIns="0" lIns="0" spcFirstLastPara="1" rIns="0" wrap="square" tIns="0">
            <a:spAutoFit/>
          </a:bodyPr>
          <a:lstStyle/>
          <a:p>
            <a:pPr indent="0" lvl="0" marL="0" marR="0" rtl="0" algn="ctr">
              <a:lnSpc>
                <a:spcPct val="133333"/>
              </a:lnSpc>
              <a:spcBef>
                <a:spcPts val="0"/>
              </a:spcBef>
              <a:spcAft>
                <a:spcPts val="0"/>
              </a:spcAft>
              <a:buNone/>
            </a:pPr>
            <a:r>
              <a:rPr b="0" i="0" lang="en-US" sz="1500" u="none" cap="none" strike="noStrike">
                <a:solidFill>
                  <a:srgbClr val="E2E8F0"/>
                </a:solidFill>
                <a:latin typeface="Noto Sans Devanagari"/>
                <a:ea typeface="Noto Sans Devanagari"/>
                <a:cs typeface="Noto Sans Devanagari"/>
                <a:sym typeface="Noto Sans Devanagari"/>
              </a:rPr>
              <a:t>431 ईसा पूर्व</a:t>
            </a:r>
            <a:br>
              <a:rPr b="0" i="0" lang="en-US" sz="1800" u="none" cap="none" strike="noStrike">
                <a:solidFill>
                  <a:schemeClr val="dk1"/>
                </a:solidFill>
                <a:latin typeface="Calibri"/>
                <a:ea typeface="Calibri"/>
                <a:cs typeface="Calibri"/>
                <a:sym typeface="Calibri"/>
              </a:rPr>
            </a:br>
            <a:r>
              <a:rPr b="0" i="0" lang="en-US" sz="1500" u="none" cap="none" strike="noStrike">
                <a:solidFill>
                  <a:srgbClr val="E2E8F0"/>
                </a:solidFill>
                <a:latin typeface="Noto Sans Devanagari"/>
                <a:ea typeface="Noto Sans Devanagari"/>
                <a:cs typeface="Noto Sans Devanagari"/>
                <a:sym typeface="Noto Sans Devanagari"/>
              </a:rPr>
              <a:t> पेलोपोनिसियन युद्ध</a:t>
            </a:r>
            <a:br>
              <a:rPr b="0" i="0" lang="en-US" sz="1800" u="none" cap="none" strike="noStrike">
                <a:solidFill>
                  <a:schemeClr val="dk1"/>
                </a:solidFill>
                <a:latin typeface="Calibri"/>
                <a:ea typeface="Calibri"/>
                <a:cs typeface="Calibri"/>
                <a:sym typeface="Calibri"/>
              </a:rPr>
            </a:br>
            <a:r>
              <a:rPr b="0" i="0" lang="en-US" sz="1500" u="none" cap="none" strike="noStrike">
                <a:solidFill>
                  <a:srgbClr val="E2E8F0"/>
                </a:solidFill>
                <a:latin typeface="Noto Sans Devanagari"/>
                <a:ea typeface="Noto Sans Devanagari"/>
                <a:cs typeface="Noto Sans Devanagari"/>
                <a:sym typeface="Noto Sans Devanagari"/>
              </a:rPr>
              <a:t> (डर और शक्ति)</a:t>
            </a:r>
            <a:endParaRPr/>
          </a:p>
        </p:txBody>
      </p:sp>
      <p:sp>
        <p:nvSpPr>
          <p:cNvPr id="149" name="Google Shape;149;p18"/>
          <p:cNvSpPr/>
          <p:nvPr/>
        </p:nvSpPr>
        <p:spPr>
          <a:xfrm>
            <a:off x="3743325" y="3286125"/>
            <a:ext cx="285750" cy="285750"/>
          </a:xfrm>
          <a:prstGeom prst="roundRect">
            <a:avLst>
              <a:gd fmla="val 16667" name="adj"/>
            </a:avLst>
          </a:prstGeom>
          <a:solidFill>
            <a:srgbClr val="38BDF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50" name="Google Shape;150;p18"/>
          <p:cNvSpPr txBox="1"/>
          <p:nvPr/>
        </p:nvSpPr>
        <p:spPr>
          <a:xfrm>
            <a:off x="2726055" y="3762375"/>
            <a:ext cx="2320290" cy="31998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2100" u="none" cap="none" strike="noStrike">
                <a:solidFill>
                  <a:srgbClr val="FCA5A5"/>
                </a:solidFill>
                <a:latin typeface="Poppins"/>
                <a:ea typeface="Poppins"/>
                <a:cs typeface="Poppins"/>
                <a:sym typeface="Poppins"/>
              </a:rPr>
              <a:t>मैकियावेली</a:t>
            </a:r>
            <a:endParaRPr/>
          </a:p>
        </p:txBody>
      </p:sp>
      <p:sp>
        <p:nvSpPr>
          <p:cNvPr id="151" name="Google Shape;151;p18"/>
          <p:cNvSpPr txBox="1"/>
          <p:nvPr/>
        </p:nvSpPr>
        <p:spPr>
          <a:xfrm>
            <a:off x="2781300" y="4272855"/>
            <a:ext cx="2209800" cy="914400"/>
          </a:xfrm>
          <a:prstGeom prst="rect">
            <a:avLst/>
          </a:prstGeom>
          <a:noFill/>
          <a:ln>
            <a:noFill/>
          </a:ln>
        </p:spPr>
        <p:txBody>
          <a:bodyPr anchorCtr="0" anchor="t" bIns="0" lIns="0" spcFirstLastPara="1" rIns="0" wrap="square" tIns="0">
            <a:spAutoFit/>
          </a:bodyPr>
          <a:lstStyle/>
          <a:p>
            <a:pPr indent="0" lvl="0" marL="0" marR="0" rtl="0" algn="ctr">
              <a:lnSpc>
                <a:spcPct val="133333"/>
              </a:lnSpc>
              <a:spcBef>
                <a:spcPts val="0"/>
              </a:spcBef>
              <a:spcAft>
                <a:spcPts val="0"/>
              </a:spcAft>
              <a:buNone/>
            </a:pPr>
            <a:r>
              <a:rPr b="0" i="0" lang="en-US" sz="1500" u="none" cap="none" strike="noStrike">
                <a:solidFill>
                  <a:srgbClr val="E2E8F0"/>
                </a:solidFill>
                <a:latin typeface="Noto Sans Devanagari"/>
                <a:ea typeface="Noto Sans Devanagari"/>
                <a:cs typeface="Noto Sans Devanagari"/>
                <a:sym typeface="Noto Sans Devanagari"/>
              </a:rPr>
              <a:t>1532</a:t>
            </a:r>
            <a:br>
              <a:rPr b="0" i="0" lang="en-US" sz="1800" u="none" cap="none" strike="noStrike">
                <a:solidFill>
                  <a:schemeClr val="dk1"/>
                </a:solidFill>
                <a:latin typeface="Calibri"/>
                <a:ea typeface="Calibri"/>
                <a:cs typeface="Calibri"/>
                <a:sym typeface="Calibri"/>
              </a:rPr>
            </a:br>
            <a:r>
              <a:rPr b="0" i="0" lang="en-US" sz="1500" u="none" cap="none" strike="noStrike">
                <a:solidFill>
                  <a:srgbClr val="E2E8F0"/>
                </a:solidFill>
                <a:latin typeface="Noto Sans Devanagari"/>
                <a:ea typeface="Noto Sans Devanagari"/>
                <a:cs typeface="Noto Sans Devanagari"/>
                <a:sym typeface="Noto Sans Devanagari"/>
              </a:rPr>
              <a:t> द प्रिंस</a:t>
            </a:r>
            <a:br>
              <a:rPr b="0" i="0" lang="en-US" sz="1800" u="none" cap="none" strike="noStrike">
                <a:solidFill>
                  <a:schemeClr val="dk1"/>
                </a:solidFill>
                <a:latin typeface="Calibri"/>
                <a:ea typeface="Calibri"/>
                <a:cs typeface="Calibri"/>
                <a:sym typeface="Calibri"/>
              </a:rPr>
            </a:br>
            <a:r>
              <a:rPr b="0" i="0" lang="en-US" sz="1500" u="none" cap="none" strike="noStrike">
                <a:solidFill>
                  <a:srgbClr val="E2E8F0"/>
                </a:solidFill>
                <a:latin typeface="Noto Sans Devanagari"/>
                <a:ea typeface="Noto Sans Devanagari"/>
                <a:cs typeface="Noto Sans Devanagari"/>
                <a:sym typeface="Noto Sans Devanagari"/>
              </a:rPr>
              <a:t> (शासक की सुरक्षा)</a:t>
            </a:r>
            <a:endParaRPr/>
          </a:p>
        </p:txBody>
      </p:sp>
      <p:sp>
        <p:nvSpPr>
          <p:cNvPr id="152" name="Google Shape;152;p18"/>
          <p:cNvSpPr/>
          <p:nvPr/>
        </p:nvSpPr>
        <p:spPr>
          <a:xfrm>
            <a:off x="5953125" y="3286125"/>
            <a:ext cx="285750" cy="285750"/>
          </a:xfrm>
          <a:prstGeom prst="roundRect">
            <a:avLst>
              <a:gd fmla="val 16667" name="adj"/>
            </a:avLst>
          </a:prstGeom>
          <a:solidFill>
            <a:srgbClr val="38BDF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53" name="Google Shape;153;p18"/>
          <p:cNvSpPr txBox="1"/>
          <p:nvPr/>
        </p:nvSpPr>
        <p:spPr>
          <a:xfrm>
            <a:off x="4935855" y="3762375"/>
            <a:ext cx="2320290" cy="31998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2100" u="none" cap="none" strike="noStrike">
                <a:solidFill>
                  <a:srgbClr val="FCA5A5"/>
                </a:solidFill>
                <a:latin typeface="Poppins"/>
                <a:ea typeface="Poppins"/>
                <a:cs typeface="Poppins"/>
                <a:sym typeface="Poppins"/>
              </a:rPr>
              <a:t>थॉमस हॉब्स</a:t>
            </a:r>
            <a:endParaRPr/>
          </a:p>
        </p:txBody>
      </p:sp>
      <p:sp>
        <p:nvSpPr>
          <p:cNvPr id="154" name="Google Shape;154;p18"/>
          <p:cNvSpPr txBox="1"/>
          <p:nvPr/>
        </p:nvSpPr>
        <p:spPr>
          <a:xfrm>
            <a:off x="4991100" y="4272855"/>
            <a:ext cx="2209800" cy="914400"/>
          </a:xfrm>
          <a:prstGeom prst="rect">
            <a:avLst/>
          </a:prstGeom>
          <a:noFill/>
          <a:ln>
            <a:noFill/>
          </a:ln>
        </p:spPr>
        <p:txBody>
          <a:bodyPr anchorCtr="0" anchor="t" bIns="0" lIns="0" spcFirstLastPara="1" rIns="0" wrap="square" tIns="0">
            <a:spAutoFit/>
          </a:bodyPr>
          <a:lstStyle/>
          <a:p>
            <a:pPr indent="0" lvl="0" marL="0" marR="0" rtl="0" algn="ctr">
              <a:lnSpc>
                <a:spcPct val="133333"/>
              </a:lnSpc>
              <a:spcBef>
                <a:spcPts val="0"/>
              </a:spcBef>
              <a:spcAft>
                <a:spcPts val="0"/>
              </a:spcAft>
              <a:buNone/>
            </a:pPr>
            <a:r>
              <a:rPr b="0" i="0" lang="en-US" sz="1500" u="none" cap="none" strike="noStrike">
                <a:solidFill>
                  <a:srgbClr val="E2E8F0"/>
                </a:solidFill>
                <a:latin typeface="Noto Sans Devanagari"/>
                <a:ea typeface="Noto Sans Devanagari"/>
                <a:cs typeface="Noto Sans Devanagari"/>
                <a:sym typeface="Noto Sans Devanagari"/>
              </a:rPr>
              <a:t>1651</a:t>
            </a:r>
            <a:br>
              <a:rPr b="0" i="0" lang="en-US" sz="1800" u="none" cap="none" strike="noStrike">
                <a:solidFill>
                  <a:schemeClr val="dk1"/>
                </a:solidFill>
                <a:latin typeface="Calibri"/>
                <a:ea typeface="Calibri"/>
                <a:cs typeface="Calibri"/>
                <a:sym typeface="Calibri"/>
              </a:rPr>
            </a:br>
            <a:r>
              <a:rPr b="0" i="0" lang="en-US" sz="1500" u="none" cap="none" strike="noStrike">
                <a:solidFill>
                  <a:srgbClr val="E2E8F0"/>
                </a:solidFill>
                <a:latin typeface="Noto Sans Devanagari"/>
                <a:ea typeface="Noto Sans Devanagari"/>
                <a:cs typeface="Noto Sans Devanagari"/>
                <a:sym typeface="Noto Sans Devanagari"/>
              </a:rPr>
              <a:t> लेविथान</a:t>
            </a:r>
            <a:br>
              <a:rPr b="0" i="0" lang="en-US" sz="1800" u="none" cap="none" strike="noStrike">
                <a:solidFill>
                  <a:schemeClr val="dk1"/>
                </a:solidFill>
                <a:latin typeface="Calibri"/>
                <a:ea typeface="Calibri"/>
                <a:cs typeface="Calibri"/>
                <a:sym typeface="Calibri"/>
              </a:rPr>
            </a:br>
            <a:r>
              <a:rPr b="0" i="0" lang="en-US" sz="1500" u="none" cap="none" strike="noStrike">
                <a:solidFill>
                  <a:srgbClr val="E2E8F0"/>
                </a:solidFill>
                <a:latin typeface="Noto Sans Devanagari"/>
                <a:ea typeface="Noto Sans Devanagari"/>
                <a:cs typeface="Noto Sans Devanagari"/>
                <a:sym typeface="Noto Sans Devanagari"/>
              </a:rPr>
              <a:t> (प्रकृति की स्थिति)</a:t>
            </a:r>
            <a:endParaRPr/>
          </a:p>
        </p:txBody>
      </p:sp>
      <p:sp>
        <p:nvSpPr>
          <p:cNvPr id="155" name="Google Shape;155;p18"/>
          <p:cNvSpPr/>
          <p:nvPr/>
        </p:nvSpPr>
        <p:spPr>
          <a:xfrm>
            <a:off x="8162925" y="3286125"/>
            <a:ext cx="285750" cy="285750"/>
          </a:xfrm>
          <a:prstGeom prst="roundRect">
            <a:avLst>
              <a:gd fmla="val 16667" name="adj"/>
            </a:avLst>
          </a:prstGeom>
          <a:solidFill>
            <a:srgbClr val="38BDF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56" name="Google Shape;156;p18"/>
          <p:cNvSpPr txBox="1"/>
          <p:nvPr/>
        </p:nvSpPr>
        <p:spPr>
          <a:xfrm>
            <a:off x="7145655" y="3762375"/>
            <a:ext cx="2320290" cy="31998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2100" u="none" cap="none" strike="noStrike">
                <a:solidFill>
                  <a:srgbClr val="FCA5A5"/>
                </a:solidFill>
                <a:latin typeface="Poppins"/>
                <a:ea typeface="Poppins"/>
                <a:cs typeface="Poppins"/>
                <a:sym typeface="Poppins"/>
              </a:rPr>
              <a:t>मॉर्गेंथाउ</a:t>
            </a:r>
            <a:endParaRPr/>
          </a:p>
        </p:txBody>
      </p:sp>
      <p:sp>
        <p:nvSpPr>
          <p:cNvPr id="157" name="Google Shape;157;p18"/>
          <p:cNvSpPr txBox="1"/>
          <p:nvPr/>
        </p:nvSpPr>
        <p:spPr>
          <a:xfrm>
            <a:off x="7200900" y="4272855"/>
            <a:ext cx="2209800" cy="914400"/>
          </a:xfrm>
          <a:prstGeom prst="rect">
            <a:avLst/>
          </a:prstGeom>
          <a:noFill/>
          <a:ln>
            <a:noFill/>
          </a:ln>
        </p:spPr>
        <p:txBody>
          <a:bodyPr anchorCtr="0" anchor="t" bIns="0" lIns="0" spcFirstLastPara="1" rIns="0" wrap="square" tIns="0">
            <a:spAutoFit/>
          </a:bodyPr>
          <a:lstStyle/>
          <a:p>
            <a:pPr indent="0" lvl="0" marL="0" marR="0" rtl="0" algn="ctr">
              <a:lnSpc>
                <a:spcPct val="133333"/>
              </a:lnSpc>
              <a:spcBef>
                <a:spcPts val="0"/>
              </a:spcBef>
              <a:spcAft>
                <a:spcPts val="0"/>
              </a:spcAft>
              <a:buNone/>
            </a:pPr>
            <a:r>
              <a:rPr b="0" i="0" lang="en-US" sz="1500" u="none" cap="none" strike="noStrike">
                <a:solidFill>
                  <a:srgbClr val="E2E8F0"/>
                </a:solidFill>
                <a:latin typeface="Noto Sans Devanagari"/>
                <a:ea typeface="Noto Sans Devanagari"/>
                <a:cs typeface="Noto Sans Devanagari"/>
                <a:sym typeface="Noto Sans Devanagari"/>
              </a:rPr>
              <a:t>1948</a:t>
            </a:r>
            <a:br>
              <a:rPr b="0" i="0" lang="en-US" sz="1800" u="none" cap="none" strike="noStrike">
                <a:solidFill>
                  <a:schemeClr val="dk1"/>
                </a:solidFill>
                <a:latin typeface="Calibri"/>
                <a:ea typeface="Calibri"/>
                <a:cs typeface="Calibri"/>
                <a:sym typeface="Calibri"/>
              </a:rPr>
            </a:br>
            <a:r>
              <a:rPr b="0" i="0" lang="en-US" sz="1500" u="none" cap="none" strike="noStrike">
                <a:solidFill>
                  <a:srgbClr val="E2E8F0"/>
                </a:solidFill>
                <a:latin typeface="Noto Sans Devanagari"/>
                <a:ea typeface="Noto Sans Devanagari"/>
                <a:cs typeface="Noto Sans Devanagari"/>
                <a:sym typeface="Noto Sans Devanagari"/>
              </a:rPr>
              <a:t> शास्त्रीय यथार्थवाद</a:t>
            </a:r>
            <a:br>
              <a:rPr b="0" i="0" lang="en-US" sz="1800" u="none" cap="none" strike="noStrike">
                <a:solidFill>
                  <a:schemeClr val="dk1"/>
                </a:solidFill>
                <a:latin typeface="Calibri"/>
                <a:ea typeface="Calibri"/>
                <a:cs typeface="Calibri"/>
                <a:sym typeface="Calibri"/>
              </a:rPr>
            </a:br>
            <a:r>
              <a:rPr b="0" i="0" lang="en-US" sz="1500" u="none" cap="none" strike="noStrike">
                <a:solidFill>
                  <a:srgbClr val="E2E8F0"/>
                </a:solidFill>
                <a:latin typeface="Noto Sans Devanagari"/>
                <a:ea typeface="Noto Sans Devanagari"/>
                <a:cs typeface="Noto Sans Devanagari"/>
                <a:sym typeface="Noto Sans Devanagari"/>
              </a:rPr>
              <a:t> (मानव स्वभाव)</a:t>
            </a:r>
            <a:endParaRPr/>
          </a:p>
        </p:txBody>
      </p:sp>
      <p:sp>
        <p:nvSpPr>
          <p:cNvPr id="158" name="Google Shape;158;p18"/>
          <p:cNvSpPr/>
          <p:nvPr/>
        </p:nvSpPr>
        <p:spPr>
          <a:xfrm>
            <a:off x="10372725" y="3286125"/>
            <a:ext cx="285750" cy="285750"/>
          </a:xfrm>
          <a:prstGeom prst="roundRect">
            <a:avLst>
              <a:gd fmla="val 16667" name="adj"/>
            </a:avLst>
          </a:prstGeom>
          <a:solidFill>
            <a:srgbClr val="38BDF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59" name="Google Shape;159;p18"/>
          <p:cNvSpPr txBox="1"/>
          <p:nvPr/>
        </p:nvSpPr>
        <p:spPr>
          <a:xfrm>
            <a:off x="9355455" y="3762375"/>
            <a:ext cx="2320290" cy="31998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2100" u="none" cap="none" strike="noStrike">
                <a:solidFill>
                  <a:srgbClr val="FCA5A5"/>
                </a:solidFill>
                <a:latin typeface="Poppins"/>
                <a:ea typeface="Poppins"/>
                <a:cs typeface="Poppins"/>
                <a:sym typeface="Poppins"/>
              </a:rPr>
              <a:t>केनेथ वाल्ट्ज</a:t>
            </a:r>
            <a:endParaRPr/>
          </a:p>
        </p:txBody>
      </p:sp>
      <p:sp>
        <p:nvSpPr>
          <p:cNvPr id="160" name="Google Shape;160;p18"/>
          <p:cNvSpPr txBox="1"/>
          <p:nvPr/>
        </p:nvSpPr>
        <p:spPr>
          <a:xfrm>
            <a:off x="9410700" y="4272855"/>
            <a:ext cx="2209800" cy="914400"/>
          </a:xfrm>
          <a:prstGeom prst="rect">
            <a:avLst/>
          </a:prstGeom>
          <a:noFill/>
          <a:ln>
            <a:noFill/>
          </a:ln>
        </p:spPr>
        <p:txBody>
          <a:bodyPr anchorCtr="0" anchor="t" bIns="0" lIns="0" spcFirstLastPara="1" rIns="0" wrap="square" tIns="0">
            <a:spAutoFit/>
          </a:bodyPr>
          <a:lstStyle/>
          <a:p>
            <a:pPr indent="0" lvl="0" marL="0" marR="0" rtl="0" algn="ctr">
              <a:lnSpc>
                <a:spcPct val="133333"/>
              </a:lnSpc>
              <a:spcBef>
                <a:spcPts val="0"/>
              </a:spcBef>
              <a:spcAft>
                <a:spcPts val="0"/>
              </a:spcAft>
              <a:buNone/>
            </a:pPr>
            <a:r>
              <a:rPr b="0" i="0" lang="en-US" sz="1500" u="none" cap="none" strike="noStrike">
                <a:solidFill>
                  <a:srgbClr val="E2E8F0"/>
                </a:solidFill>
                <a:latin typeface="Noto Sans Devanagari"/>
                <a:ea typeface="Noto Sans Devanagari"/>
                <a:cs typeface="Noto Sans Devanagari"/>
                <a:sym typeface="Noto Sans Devanagari"/>
              </a:rPr>
              <a:t>1979</a:t>
            </a:r>
            <a:br>
              <a:rPr b="0" i="0" lang="en-US" sz="1800" u="none" cap="none" strike="noStrike">
                <a:solidFill>
                  <a:schemeClr val="dk1"/>
                </a:solidFill>
                <a:latin typeface="Calibri"/>
                <a:ea typeface="Calibri"/>
                <a:cs typeface="Calibri"/>
                <a:sym typeface="Calibri"/>
              </a:rPr>
            </a:br>
            <a:r>
              <a:rPr b="0" i="0" lang="en-US" sz="1500" u="none" cap="none" strike="noStrike">
                <a:solidFill>
                  <a:srgbClr val="E2E8F0"/>
                </a:solidFill>
                <a:latin typeface="Noto Sans Devanagari"/>
                <a:ea typeface="Noto Sans Devanagari"/>
                <a:cs typeface="Noto Sans Devanagari"/>
                <a:sym typeface="Noto Sans Devanagari"/>
              </a:rPr>
              <a:t> नव-यथार्थवाद</a:t>
            </a:r>
            <a:br>
              <a:rPr b="0" i="0" lang="en-US" sz="1800" u="none" cap="none" strike="noStrike">
                <a:solidFill>
                  <a:schemeClr val="dk1"/>
                </a:solidFill>
                <a:latin typeface="Calibri"/>
                <a:ea typeface="Calibri"/>
                <a:cs typeface="Calibri"/>
                <a:sym typeface="Calibri"/>
              </a:rPr>
            </a:br>
            <a:r>
              <a:rPr b="0" i="0" lang="en-US" sz="1500" u="none" cap="none" strike="noStrike">
                <a:solidFill>
                  <a:srgbClr val="E2E8F0"/>
                </a:solidFill>
                <a:latin typeface="Noto Sans Devanagari"/>
                <a:ea typeface="Noto Sans Devanagari"/>
                <a:cs typeface="Noto Sans Devanagari"/>
                <a:sym typeface="Noto Sans Devanagari"/>
              </a:rPr>
              <a:t> (संरचनात्मक)</a:t>
            </a:r>
            <a:endParaRPr/>
          </a:p>
        </p:txBody>
      </p:sp>
      <p:sp>
        <p:nvSpPr>
          <p:cNvPr id="161" name="Google Shape;161;p18"/>
          <p:cNvSpPr txBox="1"/>
          <p:nvPr/>
        </p:nvSpPr>
        <p:spPr>
          <a:xfrm>
            <a:off x="571500" y="571500"/>
            <a:ext cx="11601450" cy="5676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600" u="none" cap="none" strike="noStrike">
                <a:solidFill>
                  <a:srgbClr val="38BDF8"/>
                </a:solidFill>
                <a:latin typeface="Poppins"/>
                <a:ea typeface="Poppins"/>
                <a:cs typeface="Poppins"/>
                <a:sym typeface="Poppins"/>
              </a:rPr>
              <a:t>यथार्थवाद का ऐतिहासिक विकास</a:t>
            </a:r>
            <a:endParaRPr/>
          </a:p>
        </p:txBody>
      </p:sp>
      <p:sp>
        <p:nvSpPr>
          <p:cNvPr id="162" name="Google Shape;162;p18"/>
          <p:cNvSpPr/>
          <p:nvPr/>
        </p:nvSpPr>
        <p:spPr>
          <a:xfrm>
            <a:off x="571500" y="1310580"/>
            <a:ext cx="11049000" cy="19050"/>
          </a:xfrm>
          <a:prstGeom prst="rect">
            <a:avLst/>
          </a:prstGeom>
          <a:solidFill>
            <a:srgbClr val="33415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E293B"/>
        </a:solidFill>
      </p:bgPr>
    </p:bg>
    <p:spTree>
      <p:nvGrpSpPr>
        <p:cNvPr id="166" name="Shape 166"/>
        <p:cNvGrpSpPr/>
        <p:nvPr/>
      </p:nvGrpSpPr>
      <p:grpSpPr>
        <a:xfrm>
          <a:off x="0" y="0"/>
          <a:ext cx="0" cy="0"/>
          <a:chOff x="0" y="0"/>
          <a:chExt cx="0" cy="0"/>
        </a:xfrm>
      </p:grpSpPr>
      <p:pic>
        <p:nvPicPr>
          <p:cNvPr descr="image.png" id="167" name="Google Shape;167;p19"/>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168" name="Google Shape;168;p19"/>
          <p:cNvPicPr preferRelativeResize="0"/>
          <p:nvPr/>
        </p:nvPicPr>
        <p:blipFill rotWithShape="1">
          <a:blip r:embed="rId4">
            <a:alphaModFix/>
          </a:blip>
          <a:srcRect b="0" l="0" r="0" t="0"/>
          <a:stretch/>
        </p:blipFill>
        <p:spPr>
          <a:xfrm>
            <a:off x="571500" y="2236440"/>
            <a:ext cx="3810000" cy="3810000"/>
          </a:xfrm>
          <a:prstGeom prst="rect">
            <a:avLst/>
          </a:prstGeom>
          <a:noFill/>
          <a:ln>
            <a:noFill/>
          </a:ln>
        </p:spPr>
      </p:pic>
      <p:pic>
        <p:nvPicPr>
          <p:cNvPr descr="image.png" id="169" name="Google Shape;169;p19"/>
          <p:cNvPicPr preferRelativeResize="0"/>
          <p:nvPr/>
        </p:nvPicPr>
        <p:blipFill rotWithShape="1">
          <a:blip r:embed="rId5">
            <a:alphaModFix/>
          </a:blip>
          <a:srcRect b="0" l="0" r="0" t="0"/>
          <a:stretch/>
        </p:blipFill>
        <p:spPr>
          <a:xfrm>
            <a:off x="619125" y="2284065"/>
            <a:ext cx="3714750" cy="3714750"/>
          </a:xfrm>
          <a:prstGeom prst="rect">
            <a:avLst/>
          </a:prstGeom>
          <a:noFill/>
          <a:ln>
            <a:noFill/>
          </a:ln>
        </p:spPr>
      </p:pic>
      <p:sp>
        <p:nvSpPr>
          <p:cNvPr id="170" name="Google Shape;170;p19"/>
          <p:cNvSpPr txBox="1"/>
          <p:nvPr/>
        </p:nvSpPr>
        <p:spPr>
          <a:xfrm>
            <a:off x="4953000" y="2578447"/>
            <a:ext cx="7000875" cy="31998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2100" u="none" cap="none" strike="noStrike">
                <a:solidFill>
                  <a:srgbClr val="FBBF24"/>
                </a:solidFill>
                <a:latin typeface="Poppins"/>
                <a:ea typeface="Poppins"/>
                <a:cs typeface="Poppins"/>
                <a:sym typeface="Poppins"/>
              </a:rPr>
              <a:t>शास्त्रीय यथार्थवाद (Classical Realism)</a:t>
            </a:r>
            <a:endParaRPr/>
          </a:p>
        </p:txBody>
      </p:sp>
      <p:sp>
        <p:nvSpPr>
          <p:cNvPr id="171" name="Google Shape;171;p19"/>
          <p:cNvSpPr txBox="1"/>
          <p:nvPr/>
        </p:nvSpPr>
        <p:spPr>
          <a:xfrm>
            <a:off x="4953000" y="3088927"/>
            <a:ext cx="6667500" cy="6096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500" u="none" cap="none" strike="noStrike">
                <a:solidFill>
                  <a:srgbClr val="E2E8F0"/>
                </a:solidFill>
                <a:latin typeface="Noto Sans Devanagari"/>
                <a:ea typeface="Noto Sans Devanagari"/>
                <a:cs typeface="Noto Sans Devanagari"/>
                <a:sym typeface="Noto Sans Devanagari"/>
              </a:rPr>
              <a:t>संघर्ष का मूल कारण </a:t>
            </a:r>
            <a:r>
              <a:rPr b="1" i="0" lang="en-US" sz="1500" u="none" cap="none" strike="noStrike">
                <a:solidFill>
                  <a:srgbClr val="E2E8F0"/>
                </a:solidFill>
                <a:latin typeface="Noto Sans Devanagari"/>
                <a:ea typeface="Noto Sans Devanagari"/>
                <a:cs typeface="Noto Sans Devanagari"/>
                <a:sym typeface="Noto Sans Devanagari"/>
              </a:rPr>
              <a:t>'मानव स्वभाव'</a:t>
            </a:r>
            <a:r>
              <a:rPr b="0" i="0" lang="en-US" sz="1500" u="none" cap="none" strike="noStrike">
                <a:solidFill>
                  <a:srgbClr val="E2E8F0"/>
                </a:solidFill>
                <a:latin typeface="Noto Sans Devanagari"/>
                <a:ea typeface="Noto Sans Devanagari"/>
                <a:cs typeface="Noto Sans Devanagari"/>
                <a:sym typeface="Noto Sans Devanagari"/>
              </a:rPr>
              <a:t> (Human Nature) है। मनुष्य जन्मजात स्वार्थी और सत्ता का भूखा होता है, जो राज्यों के व्यवहार में झलकता है।</a:t>
            </a:r>
            <a:endParaRPr/>
          </a:p>
        </p:txBody>
      </p:sp>
      <p:sp>
        <p:nvSpPr>
          <p:cNvPr id="172" name="Google Shape;172;p19"/>
          <p:cNvSpPr txBox="1"/>
          <p:nvPr/>
        </p:nvSpPr>
        <p:spPr>
          <a:xfrm>
            <a:off x="4953000" y="4089052"/>
            <a:ext cx="7000875" cy="31998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2100" u="none" cap="none" strike="noStrike">
                <a:solidFill>
                  <a:srgbClr val="38BDF8"/>
                </a:solidFill>
                <a:latin typeface="Poppins"/>
                <a:ea typeface="Poppins"/>
                <a:cs typeface="Poppins"/>
                <a:sym typeface="Poppins"/>
              </a:rPr>
              <a:t>नव/संरचनात्मक यथार्थवाद (Structural Realism)</a:t>
            </a:r>
            <a:endParaRPr/>
          </a:p>
        </p:txBody>
      </p:sp>
      <p:sp>
        <p:nvSpPr>
          <p:cNvPr id="173" name="Google Shape;173;p19"/>
          <p:cNvSpPr txBox="1"/>
          <p:nvPr/>
        </p:nvSpPr>
        <p:spPr>
          <a:xfrm>
            <a:off x="4953000" y="4599533"/>
            <a:ext cx="6667500" cy="9144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500" u="none" cap="none" strike="noStrike">
                <a:solidFill>
                  <a:srgbClr val="E2E8F0"/>
                </a:solidFill>
                <a:latin typeface="Noto Sans Devanagari"/>
                <a:ea typeface="Noto Sans Devanagari"/>
                <a:cs typeface="Noto Sans Devanagari"/>
                <a:sym typeface="Noto Sans Devanagari"/>
              </a:rPr>
              <a:t>संघर्ष का मूल कारण </a:t>
            </a:r>
            <a:r>
              <a:rPr b="1" i="0" lang="en-US" sz="1500" u="none" cap="none" strike="noStrike">
                <a:solidFill>
                  <a:srgbClr val="E2E8F0"/>
                </a:solidFill>
                <a:latin typeface="Noto Sans Devanagari"/>
                <a:ea typeface="Noto Sans Devanagari"/>
                <a:cs typeface="Noto Sans Devanagari"/>
                <a:sym typeface="Noto Sans Devanagari"/>
              </a:rPr>
              <a:t>'अंतर्राष्ट्रीय संरचना'</a:t>
            </a:r>
            <a:r>
              <a:rPr b="0" i="0" lang="en-US" sz="1500" u="none" cap="none" strike="noStrike">
                <a:solidFill>
                  <a:srgbClr val="E2E8F0"/>
                </a:solidFill>
                <a:latin typeface="Noto Sans Devanagari"/>
                <a:ea typeface="Noto Sans Devanagari"/>
                <a:cs typeface="Noto Sans Devanagari"/>
                <a:sym typeface="Noto Sans Devanagari"/>
              </a:rPr>
              <a:t> (International Structure) है। अराजक प्रणाली ही राज्यों को असुरक्षित बनाती है और उन्हें शक्ति प्राप्त करने के लिए मजबूर करती है, चाहे उनका स्वभाव कैसा भी हो।</a:t>
            </a:r>
            <a:endParaRPr/>
          </a:p>
        </p:txBody>
      </p:sp>
      <p:sp>
        <p:nvSpPr>
          <p:cNvPr id="174" name="Google Shape;174;p19"/>
          <p:cNvSpPr txBox="1"/>
          <p:nvPr/>
        </p:nvSpPr>
        <p:spPr>
          <a:xfrm>
            <a:off x="571500" y="571500"/>
            <a:ext cx="11601450" cy="5676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600" u="none" cap="none" strike="noStrike">
                <a:solidFill>
                  <a:srgbClr val="38BDF8"/>
                </a:solidFill>
                <a:latin typeface="Poppins"/>
                <a:ea typeface="Poppins"/>
                <a:cs typeface="Poppins"/>
                <a:sym typeface="Poppins"/>
              </a:rPr>
              <a:t>शास्त्रीय बनाम नव-यथार्थवाद</a:t>
            </a:r>
            <a:endParaRPr/>
          </a:p>
        </p:txBody>
      </p:sp>
      <p:sp>
        <p:nvSpPr>
          <p:cNvPr id="175" name="Google Shape;175;p19"/>
          <p:cNvSpPr/>
          <p:nvPr/>
        </p:nvSpPr>
        <p:spPr>
          <a:xfrm>
            <a:off x="571500" y="1310580"/>
            <a:ext cx="11049000" cy="19050"/>
          </a:xfrm>
          <a:prstGeom prst="rect">
            <a:avLst/>
          </a:prstGeom>
          <a:solidFill>
            <a:srgbClr val="33415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E293B"/>
        </a:solidFill>
      </p:bgPr>
    </p:bg>
    <p:spTree>
      <p:nvGrpSpPr>
        <p:cNvPr id="179" name="Shape 179"/>
        <p:cNvGrpSpPr/>
        <p:nvPr/>
      </p:nvGrpSpPr>
      <p:grpSpPr>
        <a:xfrm>
          <a:off x="0" y="0"/>
          <a:ext cx="0" cy="0"/>
          <a:chOff x="0" y="0"/>
          <a:chExt cx="0" cy="0"/>
        </a:xfrm>
      </p:grpSpPr>
      <p:pic>
        <p:nvPicPr>
          <p:cNvPr descr="image.png" id="180" name="Google Shape;180;p20"/>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181" name="Google Shape;181;p20"/>
          <p:cNvPicPr preferRelativeResize="0"/>
          <p:nvPr/>
        </p:nvPicPr>
        <p:blipFill rotWithShape="1">
          <a:blip r:embed="rId4">
            <a:alphaModFix/>
          </a:blip>
          <a:srcRect b="0" l="0" r="0" t="0"/>
          <a:stretch/>
        </p:blipFill>
        <p:spPr>
          <a:xfrm>
            <a:off x="571500" y="1996380"/>
            <a:ext cx="5286375" cy="4290119"/>
          </a:xfrm>
          <a:prstGeom prst="rect">
            <a:avLst/>
          </a:prstGeom>
          <a:noFill/>
          <a:ln>
            <a:noFill/>
          </a:ln>
        </p:spPr>
      </p:pic>
      <p:pic>
        <p:nvPicPr>
          <p:cNvPr descr="image.png" id="182" name="Google Shape;182;p20"/>
          <p:cNvPicPr preferRelativeResize="0"/>
          <p:nvPr/>
        </p:nvPicPr>
        <p:blipFill rotWithShape="1">
          <a:blip r:embed="rId5">
            <a:alphaModFix/>
          </a:blip>
          <a:srcRect b="0" l="0" r="0" t="0"/>
          <a:stretch/>
        </p:blipFill>
        <p:spPr>
          <a:xfrm>
            <a:off x="6334125" y="1996380"/>
            <a:ext cx="5286375" cy="4290119"/>
          </a:xfrm>
          <a:prstGeom prst="rect">
            <a:avLst/>
          </a:prstGeom>
          <a:noFill/>
          <a:ln>
            <a:noFill/>
          </a:ln>
        </p:spPr>
      </p:pic>
      <p:sp>
        <p:nvSpPr>
          <p:cNvPr id="183" name="Google Shape;183;p20"/>
          <p:cNvSpPr txBox="1"/>
          <p:nvPr/>
        </p:nvSpPr>
        <p:spPr>
          <a:xfrm>
            <a:off x="962025" y="2386905"/>
            <a:ext cx="4730591" cy="31998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2100" u="none" cap="none" strike="noStrike">
                <a:solidFill>
                  <a:srgbClr val="FCA5A5"/>
                </a:solidFill>
                <a:latin typeface="Poppins"/>
                <a:ea typeface="Poppins"/>
                <a:cs typeface="Poppins"/>
                <a:sym typeface="Poppins"/>
              </a:rPr>
              <a:t>विरोधाभास</a:t>
            </a:r>
            <a:endParaRPr/>
          </a:p>
        </p:txBody>
      </p:sp>
      <p:sp>
        <p:nvSpPr>
          <p:cNvPr id="184" name="Google Shape;184;p20"/>
          <p:cNvSpPr txBox="1"/>
          <p:nvPr/>
        </p:nvSpPr>
        <p:spPr>
          <a:xfrm>
            <a:off x="962025" y="2897385"/>
            <a:ext cx="4505325" cy="9144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500" u="none" cap="none" strike="noStrike">
                <a:solidFill>
                  <a:srgbClr val="E2E8F0"/>
                </a:solidFill>
                <a:latin typeface="Noto Sans Devanagari"/>
                <a:ea typeface="Noto Sans Devanagari"/>
                <a:cs typeface="Noto Sans Devanagari"/>
                <a:sym typeface="Noto Sans Devanagari"/>
              </a:rPr>
              <a:t>जब एक राज्य अपनी सुरक्षा बढ़ाने के लिए हथियारों का निर्माण करता है, तो पड़ोसी राज्य इसे खतरे के रूप में देखते हैं। प्रतिक्रिया में वे भी हथियार बढ़ाते हैं।</a:t>
            </a:r>
            <a:endParaRPr/>
          </a:p>
        </p:txBody>
      </p:sp>
      <p:sp>
        <p:nvSpPr>
          <p:cNvPr id="185" name="Google Shape;185;p20"/>
          <p:cNvSpPr txBox="1"/>
          <p:nvPr/>
        </p:nvSpPr>
        <p:spPr>
          <a:xfrm>
            <a:off x="6724650" y="2386905"/>
            <a:ext cx="4730591" cy="31998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2100" u="none" cap="none" strike="noStrike">
                <a:solidFill>
                  <a:srgbClr val="FCA5A5"/>
                </a:solidFill>
                <a:latin typeface="Poppins"/>
                <a:ea typeface="Poppins"/>
                <a:cs typeface="Poppins"/>
                <a:sym typeface="Poppins"/>
              </a:rPr>
              <a:t>परिणाम</a:t>
            </a:r>
            <a:endParaRPr/>
          </a:p>
        </p:txBody>
      </p:sp>
      <p:sp>
        <p:nvSpPr>
          <p:cNvPr id="186" name="Google Shape;186;p20"/>
          <p:cNvSpPr txBox="1"/>
          <p:nvPr/>
        </p:nvSpPr>
        <p:spPr>
          <a:xfrm>
            <a:off x="6724650" y="2897385"/>
            <a:ext cx="4505325" cy="9144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500" u="none" cap="none" strike="noStrike">
                <a:solidFill>
                  <a:srgbClr val="E2E8F0"/>
                </a:solidFill>
                <a:latin typeface="Noto Sans Devanagari"/>
                <a:ea typeface="Noto Sans Devanagari"/>
                <a:cs typeface="Noto Sans Devanagari"/>
                <a:sym typeface="Noto Sans Devanagari"/>
              </a:rPr>
              <a:t>अंततः, हथियारों की होड़ शुरू हो जाती है। परिणाम यह होता है कि कोई भी सुरक्षित महसूस नहीं करता और तनाव का स्तर बढ़ जाता है, भले ही कोई भी राज्य युद्ध न चाहता हो।</a:t>
            </a:r>
            <a:endParaRPr/>
          </a:p>
        </p:txBody>
      </p:sp>
      <p:sp>
        <p:nvSpPr>
          <p:cNvPr id="187" name="Google Shape;187;p20"/>
          <p:cNvSpPr txBox="1"/>
          <p:nvPr/>
        </p:nvSpPr>
        <p:spPr>
          <a:xfrm>
            <a:off x="571500" y="571500"/>
            <a:ext cx="11601450" cy="5676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600" u="none" cap="none" strike="noStrike">
                <a:solidFill>
                  <a:srgbClr val="38BDF8"/>
                </a:solidFill>
                <a:latin typeface="Poppins"/>
                <a:ea typeface="Poppins"/>
                <a:cs typeface="Poppins"/>
                <a:sym typeface="Poppins"/>
              </a:rPr>
              <a:t>सुरक्षा दुविधा (Security Dilemma)</a:t>
            </a:r>
            <a:endParaRPr/>
          </a:p>
        </p:txBody>
      </p:sp>
      <p:sp>
        <p:nvSpPr>
          <p:cNvPr id="188" name="Google Shape;188;p20"/>
          <p:cNvSpPr/>
          <p:nvPr/>
        </p:nvSpPr>
        <p:spPr>
          <a:xfrm>
            <a:off x="571500" y="1310580"/>
            <a:ext cx="11049000" cy="19050"/>
          </a:xfrm>
          <a:prstGeom prst="rect">
            <a:avLst/>
          </a:prstGeom>
          <a:solidFill>
            <a:srgbClr val="33415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E293B"/>
        </a:solidFill>
      </p:bgPr>
    </p:bg>
    <p:spTree>
      <p:nvGrpSpPr>
        <p:cNvPr id="192" name="Shape 192"/>
        <p:cNvGrpSpPr/>
        <p:nvPr/>
      </p:nvGrpSpPr>
      <p:grpSpPr>
        <a:xfrm>
          <a:off x="0" y="0"/>
          <a:ext cx="0" cy="0"/>
          <a:chOff x="0" y="0"/>
          <a:chExt cx="0" cy="0"/>
        </a:xfrm>
      </p:grpSpPr>
      <p:pic>
        <p:nvPicPr>
          <p:cNvPr descr="image.png" id="193" name="Google Shape;193;p21"/>
          <p:cNvPicPr preferRelativeResize="0"/>
          <p:nvPr/>
        </p:nvPicPr>
        <p:blipFill rotWithShape="1">
          <a:blip r:embed="rId3">
            <a:alphaModFix/>
          </a:blip>
          <a:srcRect b="0" l="0" r="0" t="0"/>
          <a:stretch/>
        </p:blipFill>
        <p:spPr>
          <a:xfrm>
            <a:off x="0" y="0"/>
            <a:ext cx="12192000" cy="6858000"/>
          </a:xfrm>
          <a:prstGeom prst="rect">
            <a:avLst/>
          </a:prstGeom>
          <a:noFill/>
          <a:ln>
            <a:noFill/>
          </a:ln>
        </p:spPr>
      </p:pic>
      <p:graphicFrame>
        <p:nvGraphicFramePr>
          <p:cNvPr id="194" name="Google Shape;194;p21"/>
          <p:cNvGraphicFramePr/>
          <p:nvPr/>
        </p:nvGraphicFramePr>
        <p:xfrm>
          <a:off x="571500" y="2403127"/>
          <a:ext cx="3000000" cy="3000000"/>
        </p:xfrm>
        <a:graphic>
          <a:graphicData uri="http://schemas.openxmlformats.org/drawingml/2006/table">
            <a:tbl>
              <a:tblPr bandRow="1" firstRow="1">
                <a:noFill/>
                <a:tableStyleId>{5A642C08-0DDF-46DF-8123-51AF4C40E909}</a:tableStyleId>
              </a:tblPr>
              <a:tblGrid>
                <a:gridCol w="1578325"/>
                <a:gridCol w="4423775"/>
                <a:gridCol w="5046900"/>
              </a:tblGrid>
              <a:tr h="695325">
                <a:tc>
                  <a:txBody>
                    <a:bodyPr/>
                    <a:lstStyle/>
                    <a:p>
                      <a:pPr indent="0" lvl="0" marL="0" marR="0" rtl="0" algn="l">
                        <a:spcBef>
                          <a:spcPts val="0"/>
                        </a:spcBef>
                        <a:spcAft>
                          <a:spcPts val="0"/>
                        </a:spcAft>
                        <a:buNone/>
                      </a:pPr>
                      <a:r>
                        <a:rPr b="1" i="0" lang="en-US" sz="1500" u="none" cap="none" strike="noStrike">
                          <a:solidFill>
                            <a:srgbClr val="E2E8F0"/>
                          </a:solidFill>
                          <a:latin typeface="Noto Sans Devanagari"/>
                          <a:ea typeface="Noto Sans Devanagari"/>
                          <a:cs typeface="Noto Sans Devanagari"/>
                          <a:sym typeface="Noto Sans Devanagari"/>
                        </a:rPr>
                        <a:t>विशेषता</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F172A"/>
                    </a:solidFill>
                  </a:tcPr>
                </a:tc>
                <a:tc>
                  <a:txBody>
                    <a:bodyPr/>
                    <a:lstStyle/>
                    <a:p>
                      <a:pPr indent="0" lvl="0" marL="0" marR="0" rtl="0" algn="l">
                        <a:spcBef>
                          <a:spcPts val="0"/>
                        </a:spcBef>
                        <a:spcAft>
                          <a:spcPts val="0"/>
                        </a:spcAft>
                        <a:buNone/>
                      </a:pPr>
                      <a:r>
                        <a:rPr b="1" i="0" lang="en-US" sz="1500" u="none" cap="none" strike="noStrike">
                          <a:solidFill>
                            <a:srgbClr val="E2E8F0"/>
                          </a:solidFill>
                          <a:latin typeface="Noto Sans Devanagari"/>
                          <a:ea typeface="Noto Sans Devanagari"/>
                          <a:cs typeface="Noto Sans Devanagari"/>
                          <a:sym typeface="Noto Sans Devanagari"/>
                        </a:rPr>
                        <a:t>रक्षात्मक यथार्थवाद (Defensive)</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F172A"/>
                    </a:solidFill>
                  </a:tcPr>
                </a:tc>
                <a:tc>
                  <a:txBody>
                    <a:bodyPr/>
                    <a:lstStyle/>
                    <a:p>
                      <a:pPr indent="0" lvl="0" marL="0" marR="0" rtl="0" algn="l">
                        <a:spcBef>
                          <a:spcPts val="0"/>
                        </a:spcBef>
                        <a:spcAft>
                          <a:spcPts val="0"/>
                        </a:spcAft>
                        <a:buNone/>
                      </a:pPr>
                      <a:r>
                        <a:rPr b="1" i="0" lang="en-US" sz="1500" u="none" cap="none" strike="noStrike">
                          <a:solidFill>
                            <a:srgbClr val="E2E8F0"/>
                          </a:solidFill>
                          <a:latin typeface="Noto Sans Devanagari"/>
                          <a:ea typeface="Noto Sans Devanagari"/>
                          <a:cs typeface="Noto Sans Devanagari"/>
                          <a:sym typeface="Noto Sans Devanagari"/>
                        </a:rPr>
                        <a:t>आक्रामक यथार्थवाद (Offensive)</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F172A"/>
                    </a:solidFill>
                  </a:tcPr>
                </a:tc>
              </a:tr>
              <a:tr h="695325">
                <a:tc>
                  <a:txBody>
                    <a:bodyPr/>
                    <a:lstStyle/>
                    <a:p>
                      <a:pPr indent="0" lvl="0" marL="0" marR="0" rtl="0" algn="l">
                        <a:spcBef>
                          <a:spcPts val="0"/>
                        </a:spcBef>
                        <a:spcAft>
                          <a:spcPts val="0"/>
                        </a:spcAft>
                        <a:buNone/>
                      </a:pPr>
                      <a:r>
                        <a:rPr b="1" i="0" lang="en-US" sz="1500" u="none" cap="none" strike="noStrike">
                          <a:solidFill>
                            <a:srgbClr val="E2E8F0"/>
                          </a:solidFill>
                          <a:latin typeface="Noto Sans Devanagari"/>
                          <a:ea typeface="Noto Sans Devanagari"/>
                          <a:cs typeface="Noto Sans Devanagari"/>
                          <a:sym typeface="Noto Sans Devanagari"/>
                        </a:rPr>
                        <a:t>मुख्य विचारक</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500" u="none" cap="none" strike="noStrike">
                          <a:solidFill>
                            <a:srgbClr val="E2E8F0"/>
                          </a:solidFill>
                          <a:latin typeface="Noto Sans Devanagari"/>
                          <a:ea typeface="Noto Sans Devanagari"/>
                          <a:cs typeface="Noto Sans Devanagari"/>
                          <a:sym typeface="Noto Sans Devanagari"/>
                        </a:rPr>
                        <a:t>केनेथ वाल्ट्ज (Kenneth Waltz)</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500" u="none" cap="none" strike="noStrike">
                          <a:solidFill>
                            <a:srgbClr val="E2E8F0"/>
                          </a:solidFill>
                          <a:latin typeface="Noto Sans Devanagari"/>
                          <a:ea typeface="Noto Sans Devanagari"/>
                          <a:cs typeface="Noto Sans Devanagari"/>
                          <a:sym typeface="Noto Sans Devanagari"/>
                        </a:rPr>
                        <a:t>जॉन मियर्सहाइमर (John Mearsheimer)</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695325">
                <a:tc>
                  <a:txBody>
                    <a:bodyPr/>
                    <a:lstStyle/>
                    <a:p>
                      <a:pPr indent="0" lvl="0" marL="0" marR="0" rtl="0" algn="l">
                        <a:spcBef>
                          <a:spcPts val="0"/>
                        </a:spcBef>
                        <a:spcAft>
                          <a:spcPts val="0"/>
                        </a:spcAft>
                        <a:buNone/>
                      </a:pPr>
                      <a:r>
                        <a:rPr b="1" i="0" lang="en-US" sz="1500" u="none" cap="none" strike="noStrike">
                          <a:solidFill>
                            <a:srgbClr val="E2E8F0"/>
                          </a:solidFill>
                          <a:latin typeface="Noto Sans Devanagari"/>
                          <a:ea typeface="Noto Sans Devanagari"/>
                          <a:cs typeface="Noto Sans Devanagari"/>
                          <a:sym typeface="Noto Sans Devanagari"/>
                        </a:rPr>
                        <a:t>लक्ष्य</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500" u="none" cap="none" strike="noStrike">
                          <a:solidFill>
                            <a:srgbClr val="E2E8F0"/>
                          </a:solidFill>
                          <a:latin typeface="Noto Sans Devanagari"/>
                          <a:ea typeface="Noto Sans Devanagari"/>
                          <a:cs typeface="Noto Sans Devanagari"/>
                          <a:sym typeface="Noto Sans Devanagari"/>
                        </a:rPr>
                        <a:t>सुरक्षा को अधिकतम करना (Maximize Security)</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500" u="none" cap="none" strike="noStrike">
                          <a:solidFill>
                            <a:srgbClr val="E2E8F0"/>
                          </a:solidFill>
                          <a:latin typeface="Noto Sans Devanagari"/>
                          <a:ea typeface="Noto Sans Devanagari"/>
                          <a:cs typeface="Noto Sans Devanagari"/>
                          <a:sym typeface="Noto Sans Devanagari"/>
                        </a:rPr>
                        <a:t>शक्ति को अधिकतम करना (Maximize Power)</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695325">
                <a:tc>
                  <a:txBody>
                    <a:bodyPr/>
                    <a:lstStyle/>
                    <a:p>
                      <a:pPr indent="0" lvl="0" marL="0" marR="0" rtl="0" algn="l">
                        <a:spcBef>
                          <a:spcPts val="0"/>
                        </a:spcBef>
                        <a:spcAft>
                          <a:spcPts val="0"/>
                        </a:spcAft>
                        <a:buNone/>
                      </a:pPr>
                      <a:r>
                        <a:rPr b="1" i="0" lang="en-US" sz="1500" u="none" cap="none" strike="noStrike">
                          <a:solidFill>
                            <a:srgbClr val="E2E8F0"/>
                          </a:solidFill>
                          <a:latin typeface="Noto Sans Devanagari"/>
                          <a:ea typeface="Noto Sans Devanagari"/>
                          <a:cs typeface="Noto Sans Devanagari"/>
                          <a:sym typeface="Noto Sans Devanagari"/>
                        </a:rPr>
                        <a:t>रणनीति</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500" u="none" cap="none" strike="noStrike">
                          <a:solidFill>
                            <a:srgbClr val="E2E8F0"/>
                          </a:solidFill>
                          <a:latin typeface="Noto Sans Devanagari"/>
                          <a:ea typeface="Noto Sans Devanagari"/>
                          <a:cs typeface="Noto Sans Devanagari"/>
                          <a:sym typeface="Noto Sans Devanagari"/>
                        </a:rPr>
                        <a:t>शक्ति संतुलन बनाए रखना (Status Quo)</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500" u="none" cap="none" strike="noStrike">
                          <a:solidFill>
                            <a:srgbClr val="E2E8F0"/>
                          </a:solidFill>
                          <a:latin typeface="Noto Sans Devanagari"/>
                          <a:ea typeface="Noto Sans Devanagari"/>
                          <a:cs typeface="Noto Sans Devanagari"/>
                          <a:sym typeface="Noto Sans Devanagari"/>
                        </a:rPr>
                        <a:t>वर्चस्व/हेजेमनी प्राप्त करना (Hegemony)</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695325">
                <a:tc>
                  <a:txBody>
                    <a:bodyPr/>
                    <a:lstStyle/>
                    <a:p>
                      <a:pPr indent="0" lvl="0" marL="0" marR="0" rtl="0" algn="l">
                        <a:spcBef>
                          <a:spcPts val="0"/>
                        </a:spcBef>
                        <a:spcAft>
                          <a:spcPts val="0"/>
                        </a:spcAft>
                        <a:buNone/>
                      </a:pPr>
                      <a:r>
                        <a:rPr b="1" i="0" lang="en-US" sz="1500" u="none" cap="none" strike="noStrike">
                          <a:solidFill>
                            <a:srgbClr val="E2E8F0"/>
                          </a:solidFill>
                          <a:latin typeface="Noto Sans Devanagari"/>
                          <a:ea typeface="Noto Sans Devanagari"/>
                          <a:cs typeface="Noto Sans Devanagari"/>
                          <a:sym typeface="Noto Sans Devanagari"/>
                        </a:rPr>
                        <a:t>जोखिम</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500" u="none" cap="none" strike="noStrike">
                          <a:solidFill>
                            <a:srgbClr val="E2E8F0"/>
                          </a:solidFill>
                          <a:latin typeface="Noto Sans Devanagari"/>
                          <a:ea typeface="Noto Sans Devanagari"/>
                          <a:cs typeface="Noto Sans Devanagari"/>
                          <a:sym typeface="Noto Sans Devanagari"/>
                        </a:rPr>
                        <a:t>अत्यधिक शक्ति प्राप्त करना जोखिम भरा है।</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500" u="none" cap="none" strike="noStrike">
                          <a:solidFill>
                            <a:srgbClr val="E2E8F0"/>
                          </a:solidFill>
                          <a:latin typeface="Noto Sans Devanagari"/>
                          <a:ea typeface="Noto Sans Devanagari"/>
                          <a:cs typeface="Noto Sans Devanagari"/>
                          <a:sym typeface="Noto Sans Devanagari"/>
                        </a:rPr>
                        <a:t>रुकना जोखिम भरा है; केवल सबसे शक्तिशाली ही सुरक्षित है।</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195" name="Google Shape;195;p21"/>
          <p:cNvSpPr/>
          <p:nvPr/>
        </p:nvSpPr>
        <p:spPr>
          <a:xfrm>
            <a:off x="571500" y="3084165"/>
            <a:ext cx="1578322" cy="9525"/>
          </a:xfrm>
          <a:prstGeom prst="rect">
            <a:avLst/>
          </a:prstGeom>
          <a:solidFill>
            <a:srgbClr val="47556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96" name="Google Shape;196;p21"/>
          <p:cNvSpPr/>
          <p:nvPr/>
        </p:nvSpPr>
        <p:spPr>
          <a:xfrm>
            <a:off x="2149822" y="3084165"/>
            <a:ext cx="4423767" cy="9525"/>
          </a:xfrm>
          <a:prstGeom prst="rect">
            <a:avLst/>
          </a:prstGeom>
          <a:solidFill>
            <a:srgbClr val="47556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97" name="Google Shape;197;p21"/>
          <p:cNvSpPr/>
          <p:nvPr/>
        </p:nvSpPr>
        <p:spPr>
          <a:xfrm>
            <a:off x="6573589" y="3084165"/>
            <a:ext cx="5046910" cy="9525"/>
          </a:xfrm>
          <a:prstGeom prst="rect">
            <a:avLst/>
          </a:prstGeom>
          <a:solidFill>
            <a:srgbClr val="47556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98" name="Google Shape;198;p21"/>
          <p:cNvSpPr/>
          <p:nvPr/>
        </p:nvSpPr>
        <p:spPr>
          <a:xfrm>
            <a:off x="571500" y="3779490"/>
            <a:ext cx="1578322" cy="9525"/>
          </a:xfrm>
          <a:prstGeom prst="rect">
            <a:avLst/>
          </a:prstGeom>
          <a:solidFill>
            <a:srgbClr val="47556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99" name="Google Shape;199;p21"/>
          <p:cNvSpPr/>
          <p:nvPr/>
        </p:nvSpPr>
        <p:spPr>
          <a:xfrm>
            <a:off x="2149822" y="3779490"/>
            <a:ext cx="4423767" cy="9525"/>
          </a:xfrm>
          <a:prstGeom prst="rect">
            <a:avLst/>
          </a:prstGeom>
          <a:solidFill>
            <a:srgbClr val="47556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00" name="Google Shape;200;p21"/>
          <p:cNvSpPr/>
          <p:nvPr/>
        </p:nvSpPr>
        <p:spPr>
          <a:xfrm>
            <a:off x="6573589" y="3779490"/>
            <a:ext cx="5046910" cy="9525"/>
          </a:xfrm>
          <a:prstGeom prst="rect">
            <a:avLst/>
          </a:prstGeom>
          <a:solidFill>
            <a:srgbClr val="47556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01" name="Google Shape;201;p21"/>
          <p:cNvSpPr/>
          <p:nvPr/>
        </p:nvSpPr>
        <p:spPr>
          <a:xfrm>
            <a:off x="571500" y="4474815"/>
            <a:ext cx="1578322" cy="9525"/>
          </a:xfrm>
          <a:prstGeom prst="rect">
            <a:avLst/>
          </a:prstGeom>
          <a:solidFill>
            <a:srgbClr val="47556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02" name="Google Shape;202;p21"/>
          <p:cNvSpPr/>
          <p:nvPr/>
        </p:nvSpPr>
        <p:spPr>
          <a:xfrm>
            <a:off x="2149822" y="4474815"/>
            <a:ext cx="4423767" cy="9525"/>
          </a:xfrm>
          <a:prstGeom prst="rect">
            <a:avLst/>
          </a:prstGeom>
          <a:solidFill>
            <a:srgbClr val="47556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03" name="Google Shape;203;p21"/>
          <p:cNvSpPr/>
          <p:nvPr/>
        </p:nvSpPr>
        <p:spPr>
          <a:xfrm>
            <a:off x="6573589" y="4474815"/>
            <a:ext cx="5046910" cy="9525"/>
          </a:xfrm>
          <a:prstGeom prst="rect">
            <a:avLst/>
          </a:prstGeom>
          <a:solidFill>
            <a:srgbClr val="47556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04" name="Google Shape;204;p21"/>
          <p:cNvSpPr/>
          <p:nvPr/>
        </p:nvSpPr>
        <p:spPr>
          <a:xfrm>
            <a:off x="571500" y="5170140"/>
            <a:ext cx="1578322" cy="9525"/>
          </a:xfrm>
          <a:prstGeom prst="rect">
            <a:avLst/>
          </a:prstGeom>
          <a:solidFill>
            <a:srgbClr val="47556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05" name="Google Shape;205;p21"/>
          <p:cNvSpPr/>
          <p:nvPr/>
        </p:nvSpPr>
        <p:spPr>
          <a:xfrm>
            <a:off x="2149822" y="5170140"/>
            <a:ext cx="4423767" cy="9525"/>
          </a:xfrm>
          <a:prstGeom prst="rect">
            <a:avLst/>
          </a:prstGeom>
          <a:solidFill>
            <a:srgbClr val="47556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06" name="Google Shape;206;p21"/>
          <p:cNvSpPr/>
          <p:nvPr/>
        </p:nvSpPr>
        <p:spPr>
          <a:xfrm>
            <a:off x="6573589" y="5170140"/>
            <a:ext cx="5046910" cy="9525"/>
          </a:xfrm>
          <a:prstGeom prst="rect">
            <a:avLst/>
          </a:prstGeom>
          <a:solidFill>
            <a:srgbClr val="47556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07" name="Google Shape;207;p21"/>
          <p:cNvSpPr/>
          <p:nvPr/>
        </p:nvSpPr>
        <p:spPr>
          <a:xfrm>
            <a:off x="571500" y="5865465"/>
            <a:ext cx="1578322" cy="9525"/>
          </a:xfrm>
          <a:prstGeom prst="rect">
            <a:avLst/>
          </a:prstGeom>
          <a:solidFill>
            <a:srgbClr val="47556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08" name="Google Shape;208;p21"/>
          <p:cNvSpPr/>
          <p:nvPr/>
        </p:nvSpPr>
        <p:spPr>
          <a:xfrm>
            <a:off x="2149822" y="5865465"/>
            <a:ext cx="4423767" cy="9525"/>
          </a:xfrm>
          <a:prstGeom prst="rect">
            <a:avLst/>
          </a:prstGeom>
          <a:solidFill>
            <a:srgbClr val="47556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09" name="Google Shape;209;p21"/>
          <p:cNvSpPr/>
          <p:nvPr/>
        </p:nvSpPr>
        <p:spPr>
          <a:xfrm>
            <a:off x="6573589" y="5865465"/>
            <a:ext cx="5046910" cy="9525"/>
          </a:xfrm>
          <a:prstGeom prst="rect">
            <a:avLst/>
          </a:prstGeom>
          <a:solidFill>
            <a:srgbClr val="47556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10" name="Google Shape;210;p21"/>
          <p:cNvSpPr txBox="1"/>
          <p:nvPr/>
        </p:nvSpPr>
        <p:spPr>
          <a:xfrm>
            <a:off x="571500" y="571500"/>
            <a:ext cx="11601450" cy="5676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600" u="none" cap="none" strike="noStrike">
                <a:solidFill>
                  <a:srgbClr val="38BDF8"/>
                </a:solidFill>
                <a:latin typeface="Poppins"/>
                <a:ea typeface="Poppins"/>
                <a:cs typeface="Poppins"/>
                <a:sym typeface="Poppins"/>
              </a:rPr>
              <a:t>रक्षात्मक बनाम आक्रामक यथार्थवाद</a:t>
            </a:r>
            <a:endParaRPr/>
          </a:p>
        </p:txBody>
      </p:sp>
      <p:sp>
        <p:nvSpPr>
          <p:cNvPr id="211" name="Google Shape;211;p21"/>
          <p:cNvSpPr/>
          <p:nvPr/>
        </p:nvSpPr>
        <p:spPr>
          <a:xfrm>
            <a:off x="571500" y="1310580"/>
            <a:ext cx="11049000" cy="19050"/>
          </a:xfrm>
          <a:prstGeom prst="rect">
            <a:avLst/>
          </a:prstGeom>
          <a:solidFill>
            <a:srgbClr val="33415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